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334" r:id="rId2"/>
    <p:sldId id="335" r:id="rId3"/>
    <p:sldId id="257" r:id="rId4"/>
    <p:sldId id="258" r:id="rId5"/>
    <p:sldId id="259" r:id="rId6"/>
    <p:sldId id="268" r:id="rId7"/>
    <p:sldId id="260" r:id="rId8"/>
    <p:sldId id="261" r:id="rId9"/>
    <p:sldId id="262" r:id="rId10"/>
    <p:sldId id="263" r:id="rId11"/>
    <p:sldId id="264" r:id="rId12"/>
    <p:sldId id="265" r:id="rId13"/>
    <p:sldId id="269" r:id="rId14"/>
    <p:sldId id="296" r:id="rId15"/>
    <p:sldId id="340" r:id="rId16"/>
    <p:sldId id="341" r:id="rId17"/>
    <p:sldId id="342" r:id="rId18"/>
    <p:sldId id="343" r:id="rId19"/>
    <p:sldId id="344" r:id="rId20"/>
    <p:sldId id="345" r:id="rId21"/>
    <p:sldId id="346" r:id="rId22"/>
    <p:sldId id="347" r:id="rId23"/>
    <p:sldId id="348" r:id="rId24"/>
    <p:sldId id="349" r:id="rId25"/>
    <p:sldId id="350" r:id="rId26"/>
    <p:sldId id="351" r:id="rId27"/>
    <p:sldId id="352" r:id="rId28"/>
    <p:sldId id="256" r:id="rId29"/>
    <p:sldId id="353" r:id="rId30"/>
    <p:sldId id="354" r:id="rId31"/>
    <p:sldId id="355" r:id="rId32"/>
    <p:sldId id="356" r:id="rId33"/>
    <p:sldId id="357" r:id="rId34"/>
    <p:sldId id="358" r:id="rId35"/>
    <p:sldId id="359" r:id="rId36"/>
    <p:sldId id="360" r:id="rId37"/>
    <p:sldId id="361" r:id="rId38"/>
    <p:sldId id="362" r:id="rId39"/>
    <p:sldId id="270" r:id="rId40"/>
    <p:sldId id="363" r:id="rId41"/>
    <p:sldId id="266" r:id="rId42"/>
    <p:sldId id="267" r:id="rId43"/>
    <p:sldId id="364" r:id="rId44"/>
    <p:sldId id="365" r:id="rId45"/>
    <p:sldId id="366" r:id="rId46"/>
    <p:sldId id="367" r:id="rId47"/>
    <p:sldId id="368" r:id="rId48"/>
    <p:sldId id="369" r:id="rId49"/>
    <p:sldId id="370" r:id="rId50"/>
    <p:sldId id="371" r:id="rId51"/>
    <p:sldId id="372" r:id="rId52"/>
    <p:sldId id="373" r:id="rId53"/>
    <p:sldId id="374" r:id="rId54"/>
    <p:sldId id="375" r:id="rId55"/>
    <p:sldId id="376" r:id="rId56"/>
    <p:sldId id="377" r:id="rId57"/>
    <p:sldId id="309" r:id="rId58"/>
    <p:sldId id="310" r:id="rId59"/>
    <p:sldId id="311" r:id="rId60"/>
    <p:sldId id="312" r:id="rId61"/>
    <p:sldId id="313" r:id="rId62"/>
    <p:sldId id="314" r:id="rId63"/>
    <p:sldId id="315" r:id="rId64"/>
    <p:sldId id="316" r:id="rId65"/>
    <p:sldId id="317" r:id="rId66"/>
    <p:sldId id="318" r:id="rId67"/>
    <p:sldId id="319" r:id="rId68"/>
    <p:sldId id="378" r:id="rId69"/>
    <p:sldId id="379" r:id="rId70"/>
    <p:sldId id="380" r:id="rId71"/>
    <p:sldId id="381" r:id="rId72"/>
    <p:sldId id="382" r:id="rId73"/>
    <p:sldId id="383" r:id="rId74"/>
    <p:sldId id="384" r:id="rId75"/>
    <p:sldId id="327" r:id="rId76"/>
    <p:sldId id="386" r:id="rId77"/>
    <p:sldId id="387" r:id="rId78"/>
    <p:sldId id="388" r:id="rId79"/>
    <p:sldId id="389" r:id="rId80"/>
    <p:sldId id="390" r:id="rId81"/>
    <p:sldId id="391" r:id="rId82"/>
    <p:sldId id="392" r:id="rId83"/>
    <p:sldId id="393" r:id="rId84"/>
    <p:sldId id="394" r:id="rId85"/>
    <p:sldId id="395" r:id="rId86"/>
    <p:sldId id="396" r:id="rId87"/>
    <p:sldId id="397" r:id="rId88"/>
    <p:sldId id="398" r:id="rId89"/>
    <p:sldId id="399" r:id="rId90"/>
    <p:sldId id="400" r:id="rId91"/>
    <p:sldId id="401" r:id="rId92"/>
    <p:sldId id="402" r:id="rId93"/>
    <p:sldId id="403" r:id="rId94"/>
    <p:sldId id="404" r:id="rId95"/>
    <p:sldId id="405" r:id="rId96"/>
    <p:sldId id="40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2FDF3-AD44-9245-B6C7-79AF24C8F237}" type="datetimeFigureOut">
              <a:rPr lang="en-US" smtClean="0"/>
              <a:t>2/10/22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90DB64-1280-034F-B717-7AAC68C1C4A4}" type="slidenum">
              <a:rPr lang="en-US" smtClean="0"/>
              <a:t>‹#›</a:t>
            </a:fld>
            <a:endParaRPr lang="en-US"/>
          </a:p>
        </p:txBody>
      </p:sp>
    </p:spTree>
    <p:extLst>
      <p:ext uri="{BB962C8B-B14F-4D97-AF65-F5344CB8AC3E}">
        <p14:creationId xmlns:p14="http://schemas.microsoft.com/office/powerpoint/2010/main" val="9847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714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4506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4835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dc3b72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0dc3b72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35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fce2a2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fce2a2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273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ce2a27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ce2a27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561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fce2a27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fce2a27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910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1a2ab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101a2ab9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640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01a2ab91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01a2ab91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933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01a2ab91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01a2ab91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15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1095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01a2ab91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01a2ab9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559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01a2ab91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01a2ab91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523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01a2ab91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01a2ab91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377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01a2ab91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01a2ab91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050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01a2ab91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01a2ab91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237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1b97d66b6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11b97d66b6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52399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1b97d66b6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111b97d66b6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927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1b97d66b6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111b97d66b6_2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8743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028376aa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11028376aaf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0952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028376aaf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11028376aaf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560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2602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028376aa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11028376aaf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3717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028376aa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1028376aaf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7973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028376aa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11028376aaf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6313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028376aa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1028376aaf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57483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028376aa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11028376aaf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7781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028376aaf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1028376aaf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7163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028376aaf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11028376aaf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0078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01a2ab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101a2ab9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2838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01a2ab91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01a2ab91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58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01a2ab91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01a2ab91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17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4288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01a2ab91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01a2ab9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036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01a2ab91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01a2ab91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458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01a2ab91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01a2ab91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137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285b9745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285b9745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429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672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858de7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2858de78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069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12858de78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12858de78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585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12858de781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12858de78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950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1b97d66b6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11b97d66b6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3697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2129c96a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112129c96a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5543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184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1b97d66b6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11b97d66b6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7971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2129c96a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112129c96ac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0039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2129c96ac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12129c96a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52382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11b97d66b6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111b97d66b6_2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10327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1b97d66b6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111b97d66b6_2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8963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2129c96a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112129c96a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6487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2129c96ac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12129c96ac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65941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2129c96ac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112129c96ac_2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29582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2129c96ac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112129c96ac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82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221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2524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7549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4904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FCD3-011A-F14E-8992-8719482AD6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1317D-1164-A749-88E1-765F5DFF3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12BCCB-4B80-EA4F-B163-EC3456892EDF}"/>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5" name="Footer Placeholder 4">
            <a:extLst>
              <a:ext uri="{FF2B5EF4-FFF2-40B4-BE49-F238E27FC236}">
                <a16:creationId xmlns:a16="http://schemas.microsoft.com/office/drawing/2014/main" id="{679A118B-D6DD-4046-80E2-754E33604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DEC22-4741-CD4D-8385-C3298F8C05BD}"/>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536903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F2CA-D2DF-AB49-BCAA-BFD292EEE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23943C-FB03-EA4D-8EB2-BCA8CD88F0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8D6C3-57B2-9148-8835-427416B7F753}"/>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5" name="Footer Placeholder 4">
            <a:extLst>
              <a:ext uri="{FF2B5EF4-FFF2-40B4-BE49-F238E27FC236}">
                <a16:creationId xmlns:a16="http://schemas.microsoft.com/office/drawing/2014/main" id="{64C5EDB7-9DE9-1942-9316-5C7E0D67E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C6F98-A4A0-8F43-A018-079F1B13FBB6}"/>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3593119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392620-F126-734C-8D99-77E5A31C9D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355705-450A-D241-ACAC-49EE8FD529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004ED8-F49E-E144-98C2-DEC712BA5BCE}"/>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5" name="Footer Placeholder 4">
            <a:extLst>
              <a:ext uri="{FF2B5EF4-FFF2-40B4-BE49-F238E27FC236}">
                <a16:creationId xmlns:a16="http://schemas.microsoft.com/office/drawing/2014/main" id="{FA9DD1EC-2884-D642-8636-55AC2807D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9257A-0596-0E49-9A30-ACA0AAFF0C7D}"/>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84511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1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294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1410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138064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D6C0-61B0-9648-970A-A9CD3F5940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A1546A-6128-2B4D-8D9C-7119E14768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B3453-D401-6747-873A-73AE0AA63798}"/>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5" name="Footer Placeholder 4">
            <a:extLst>
              <a:ext uri="{FF2B5EF4-FFF2-40B4-BE49-F238E27FC236}">
                <a16:creationId xmlns:a16="http://schemas.microsoft.com/office/drawing/2014/main" id="{4F5C03FC-0E71-6842-9565-9E813D079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EBE8-08A7-5C45-9B35-B5FD0ABA35A8}"/>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52940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3564-1578-394E-BE6A-FCA23B531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57111B-033C-234E-980A-523360B4E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4027C7-A7E6-294C-87A4-A893D470C2F9}"/>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5" name="Footer Placeholder 4">
            <a:extLst>
              <a:ext uri="{FF2B5EF4-FFF2-40B4-BE49-F238E27FC236}">
                <a16:creationId xmlns:a16="http://schemas.microsoft.com/office/drawing/2014/main" id="{BD9ED4E2-DA37-5648-A29F-EF0925AA9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4CC8C-B2E5-9041-9330-E9D613C90F3A}"/>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184617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E3A8-B7C4-D743-884C-C008FF9CA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DFCE86-33CF-3A47-9570-FE891C5E27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EC1657-04A3-2A49-BDA1-EAC8A0EE79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6F3AF9-8A7F-EE40-86C7-BE41C75E9393}"/>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6" name="Footer Placeholder 5">
            <a:extLst>
              <a:ext uri="{FF2B5EF4-FFF2-40B4-BE49-F238E27FC236}">
                <a16:creationId xmlns:a16="http://schemas.microsoft.com/office/drawing/2014/main" id="{132B88A5-B54B-2A45-93D2-D0317B5F2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A2E913-C320-2649-86FF-767E09EC8698}"/>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353892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E891C-6CFA-3040-83CD-10ABDDAFD2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6D8C3D-63C8-4D43-B048-591F26800B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A6963E-5E80-214A-A134-49AC2E49C6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085906-304F-EA44-987E-501889B972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EB62C-6EFA-C84A-8891-405AAE3CDA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D6A21-6D35-1744-9A8D-46F35B1E5D3E}"/>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8" name="Footer Placeholder 7">
            <a:extLst>
              <a:ext uri="{FF2B5EF4-FFF2-40B4-BE49-F238E27FC236}">
                <a16:creationId xmlns:a16="http://schemas.microsoft.com/office/drawing/2014/main" id="{E7AEF7A2-0599-C04D-B2DF-75B4F26BC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ADF83E-6B09-6941-9C53-79FF7B6F3DEC}"/>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47431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9219-BD9E-7B46-9FC7-C9E09900A8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F58CFB-BD86-DD4D-86F2-727BAF9F6771}"/>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4" name="Footer Placeholder 3">
            <a:extLst>
              <a:ext uri="{FF2B5EF4-FFF2-40B4-BE49-F238E27FC236}">
                <a16:creationId xmlns:a16="http://schemas.microsoft.com/office/drawing/2014/main" id="{4D02E060-CBC3-844D-AA29-AE69EF49A7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86FE31-A9EE-6C4A-A547-265318426D0D}"/>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1291832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C1893-5BC3-C148-B707-65B5DF4A1A79}"/>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3" name="Footer Placeholder 2">
            <a:extLst>
              <a:ext uri="{FF2B5EF4-FFF2-40B4-BE49-F238E27FC236}">
                <a16:creationId xmlns:a16="http://schemas.microsoft.com/office/drawing/2014/main" id="{8B17FE93-0ED6-B640-9F1F-7761BBF33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4389A-B67F-F747-B455-D54F1D5B52E3}"/>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2901945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1FA4-E083-6D4F-9274-2D37AAAFE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F2334A-CD06-D94C-A2E5-9F114CFD12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B7E8D1-030E-5B48-A6D6-DBD303D64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F441F-6EE7-FC4E-AF05-4BCE98EF17A8}"/>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6" name="Footer Placeholder 5">
            <a:extLst>
              <a:ext uri="{FF2B5EF4-FFF2-40B4-BE49-F238E27FC236}">
                <a16:creationId xmlns:a16="http://schemas.microsoft.com/office/drawing/2014/main" id="{2E609A7E-365C-3141-AD3B-5C061DB5A5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D393F-6716-5948-AE60-7A45307AAFC6}"/>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1755600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48CB-F3C2-D043-BD44-8E2317B8B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E0F4B4-55F5-3C4A-964A-AFBE3AAAD9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62AE43-D381-1E41-9D8F-125236029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BD7C3-74B9-6244-8E0E-D2DE2B1BE77B}"/>
              </a:ext>
            </a:extLst>
          </p:cNvPr>
          <p:cNvSpPr>
            <a:spLocks noGrp="1"/>
          </p:cNvSpPr>
          <p:nvPr>
            <p:ph type="dt" sz="half" idx="10"/>
          </p:nvPr>
        </p:nvSpPr>
        <p:spPr/>
        <p:txBody>
          <a:bodyPr/>
          <a:lstStyle/>
          <a:p>
            <a:fld id="{15A5B9FD-94A8-E34C-BC4D-95EF30CE1CFD}" type="datetimeFigureOut">
              <a:rPr lang="en-US" smtClean="0"/>
              <a:t>2/10/22</a:t>
            </a:fld>
            <a:endParaRPr lang="en-US"/>
          </a:p>
        </p:txBody>
      </p:sp>
      <p:sp>
        <p:nvSpPr>
          <p:cNvPr id="6" name="Footer Placeholder 5">
            <a:extLst>
              <a:ext uri="{FF2B5EF4-FFF2-40B4-BE49-F238E27FC236}">
                <a16:creationId xmlns:a16="http://schemas.microsoft.com/office/drawing/2014/main" id="{D1BB3924-BBB5-F54E-BEF5-22CB00FF9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593418-3C97-DD4F-B9CF-E49CF468F6EA}"/>
              </a:ext>
            </a:extLst>
          </p:cNvPr>
          <p:cNvSpPr>
            <a:spLocks noGrp="1"/>
          </p:cNvSpPr>
          <p:nvPr>
            <p:ph type="sldNum" sz="quarter" idx="12"/>
          </p:nvPr>
        </p:nvSpPr>
        <p:spPr/>
        <p:txBody>
          <a:bodyPr/>
          <a:lstStyle/>
          <a:p>
            <a:fld id="{EC5732E7-15E2-6F45-B011-FE26843E092C}" type="slidenum">
              <a:rPr lang="en-US" smtClean="0"/>
              <a:t>‹#›</a:t>
            </a:fld>
            <a:endParaRPr lang="en-US"/>
          </a:p>
        </p:txBody>
      </p:sp>
    </p:spTree>
    <p:extLst>
      <p:ext uri="{BB962C8B-B14F-4D97-AF65-F5344CB8AC3E}">
        <p14:creationId xmlns:p14="http://schemas.microsoft.com/office/powerpoint/2010/main" val="431840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E78E69-EF74-2344-AAC2-4E0CAE0AA3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C7DA16-DB05-5845-9907-E6E25DF0F2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F8AC0-B401-DE45-88AA-463ED4803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5B9FD-94A8-E34C-BC4D-95EF30CE1CFD}" type="datetimeFigureOut">
              <a:rPr lang="en-US" smtClean="0"/>
              <a:t>2/10/22</a:t>
            </a:fld>
            <a:endParaRPr lang="en-US"/>
          </a:p>
        </p:txBody>
      </p:sp>
      <p:sp>
        <p:nvSpPr>
          <p:cNvPr id="5" name="Footer Placeholder 4">
            <a:extLst>
              <a:ext uri="{FF2B5EF4-FFF2-40B4-BE49-F238E27FC236}">
                <a16:creationId xmlns:a16="http://schemas.microsoft.com/office/drawing/2014/main" id="{6EDDCB3D-719D-5E48-A323-FF5D32B169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6969F9-210D-5A46-93BB-9DCB15D70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732E7-15E2-6F45-B011-FE26843E092C}" type="slidenum">
              <a:rPr lang="en-US" smtClean="0"/>
              <a:t>‹#›</a:t>
            </a:fld>
            <a:endParaRPr lang="en-US"/>
          </a:p>
        </p:txBody>
      </p:sp>
    </p:spTree>
    <p:extLst>
      <p:ext uri="{BB962C8B-B14F-4D97-AF65-F5344CB8AC3E}">
        <p14:creationId xmlns:p14="http://schemas.microsoft.com/office/powerpoint/2010/main" val="4171194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2AFF-716C-4846-8362-9250EEF5E9B1}"/>
              </a:ext>
            </a:extLst>
          </p:cNvPr>
          <p:cNvSpPr>
            <a:spLocks noGrp="1"/>
          </p:cNvSpPr>
          <p:nvPr>
            <p:ph type="ctrTitle"/>
          </p:nvPr>
        </p:nvSpPr>
        <p:spPr/>
        <p:txBody>
          <a:bodyPr/>
          <a:lstStyle/>
          <a:p>
            <a:r>
              <a:rPr lang="en-US" dirty="0"/>
              <a:t>RESIN Schema Library HRF</a:t>
            </a:r>
          </a:p>
        </p:txBody>
      </p:sp>
      <p:sp>
        <p:nvSpPr>
          <p:cNvPr id="3" name="Subtitle 2">
            <a:extLst>
              <a:ext uri="{FF2B5EF4-FFF2-40B4-BE49-F238E27FC236}">
                <a16:creationId xmlns:a16="http://schemas.microsoft.com/office/drawing/2014/main" id="{B1B18A5E-5F1C-3346-8B2C-80D26BCC1508}"/>
              </a:ext>
            </a:extLst>
          </p:cNvPr>
          <p:cNvSpPr>
            <a:spLocks noGrp="1"/>
          </p:cNvSpPr>
          <p:nvPr>
            <p:ph type="subTitle" idx="1"/>
          </p:nvPr>
        </p:nvSpPr>
        <p:spPr/>
        <p:txBody>
          <a:bodyPr/>
          <a:lstStyle/>
          <a:p>
            <a:r>
              <a:rPr lang="en-US" dirty="0"/>
              <a:t>Quizlet 9</a:t>
            </a:r>
          </a:p>
          <a:p>
            <a:r>
              <a:rPr lang="en-US" dirty="0"/>
              <a:t>Version: Feb 3, 2022</a:t>
            </a:r>
          </a:p>
        </p:txBody>
      </p:sp>
    </p:spTree>
    <p:extLst>
      <p:ext uri="{BB962C8B-B14F-4D97-AF65-F5344CB8AC3E}">
        <p14:creationId xmlns:p14="http://schemas.microsoft.com/office/powerpoint/2010/main" val="2908005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Authority Response</a:t>
            </a:r>
            <a:endParaRPr/>
          </a:p>
        </p:txBody>
      </p:sp>
      <p:sp>
        <p:nvSpPr>
          <p:cNvPr id="104" name="Google Shape;104;p8"/>
          <p:cNvSpPr txBox="1"/>
          <p:nvPr/>
        </p:nvSpPr>
        <p:spPr>
          <a:xfrm>
            <a:off x="185768" y="1809567"/>
            <a:ext cx="5910233" cy="443296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err="1">
                <a:solidFill>
                  <a:schemeClr val="dk1"/>
                </a:solidFill>
              </a:rPr>
              <a:t>StartPosition</a:t>
            </a:r>
            <a:r>
              <a:rPr lang="en" sz="1400" dirty="0">
                <a:solidFill>
                  <a:schemeClr val="dk1"/>
                </a:solidFill>
              </a:rPr>
              <a:t>: Officials are assigned to monitor, prevent, contain, and mitigate the disease outbreak</a:t>
            </a:r>
          </a:p>
          <a:p>
            <a:pPr>
              <a:lnSpc>
                <a:spcPct val="115000"/>
              </a:lnSpc>
              <a:buClr>
                <a:schemeClr val="dk1"/>
              </a:buClr>
              <a:buSzPts val="1100"/>
            </a:pPr>
            <a:r>
              <a:rPr lang="en" sz="1400" b="1" dirty="0">
                <a:solidFill>
                  <a:schemeClr val="dk1"/>
                </a:solidFill>
              </a:rPr>
              <a:t>Destruction</a:t>
            </a:r>
            <a:r>
              <a:rPr lang="en" sz="1400" dirty="0">
                <a:solidFill>
                  <a:schemeClr val="dk1"/>
                </a:solidFill>
              </a:rPr>
              <a:t>: </a:t>
            </a:r>
            <a:r>
              <a:rPr lang="en-US" sz="1400" dirty="0">
                <a:solidFill>
                  <a:schemeClr val="dk1"/>
                </a:solidFill>
              </a:rPr>
              <a:t>The government destroys the source of the disease, for example, Haiti demolished the fishing nuts where the Cholera epidemic started.</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Gov Health Decree</a:t>
            </a:r>
            <a:r>
              <a:rPr lang="en" sz="1400" dirty="0">
                <a:solidFill>
                  <a:schemeClr val="dk1"/>
                </a:solidFill>
              </a:rPr>
              <a:t>: Legislations were issued fighting the disease outbreak by government</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Debunk Misinformation</a:t>
            </a:r>
            <a:r>
              <a:rPr lang="en" sz="1400" dirty="0">
                <a:solidFill>
                  <a:schemeClr val="dk1"/>
                </a:solidFill>
              </a:rPr>
              <a:t>: Debunking misinformation of related to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Close Border</a:t>
            </a:r>
            <a:r>
              <a:rPr lang="en" sz="1400" dirty="0">
                <a:solidFill>
                  <a:schemeClr val="dk1"/>
                </a:solidFill>
              </a:rPr>
              <a:t>: Border were closed to slow the spread of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Distribute</a:t>
            </a:r>
            <a:r>
              <a:rPr lang="en" sz="1400" dirty="0">
                <a:solidFill>
                  <a:schemeClr val="dk1"/>
                </a:solidFill>
              </a:rPr>
              <a:t>: Distributing the vaccines of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Financial Aid</a:t>
            </a:r>
            <a:r>
              <a:rPr lang="en" sz="1400" dirty="0">
                <a:solidFill>
                  <a:schemeClr val="dk1"/>
                </a:solidFill>
              </a:rPr>
              <a:t>: Financial assistance with food, housing and bills</a:t>
            </a:r>
            <a:endParaRPr sz="1400" dirty="0">
              <a:solidFill>
                <a:schemeClr val="dk1"/>
              </a:solidFill>
            </a:endParaRPr>
          </a:p>
          <a:p>
            <a:pPr>
              <a:lnSpc>
                <a:spcPct val="115000"/>
              </a:lnSpc>
              <a:spcBef>
                <a:spcPts val="800"/>
              </a:spcBef>
              <a:buClr>
                <a:schemeClr val="dk1"/>
              </a:buClr>
              <a:buSzPts val="1100"/>
            </a:pPr>
            <a:r>
              <a:rPr lang="en" sz="1400" b="1" dirty="0" err="1">
                <a:solidFill>
                  <a:schemeClr val="dk1"/>
                </a:solidFill>
              </a:rPr>
              <a:t>ExchangeBuySell</a:t>
            </a:r>
            <a:r>
              <a:rPr lang="en" sz="1400" dirty="0">
                <a:solidFill>
                  <a:schemeClr val="dk1"/>
                </a:solidFill>
              </a:rPr>
              <a:t>: Buying, selling or exchanging goods related to the disease outbreak</a:t>
            </a:r>
            <a:endParaRPr sz="1400" dirty="0">
              <a:solidFill>
                <a:schemeClr val="dk1"/>
              </a:solidFill>
            </a:endParaRPr>
          </a:p>
          <a:p>
            <a:pPr>
              <a:lnSpc>
                <a:spcPct val="115000"/>
              </a:lnSpc>
              <a:spcBef>
                <a:spcPts val="800"/>
              </a:spcBef>
            </a:pPr>
            <a:r>
              <a:rPr lang="en" sz="1400" b="1" dirty="0">
                <a:solidFill>
                  <a:schemeClr val="dk1"/>
                </a:solidFill>
              </a:rPr>
              <a:t>Donate</a:t>
            </a:r>
            <a:r>
              <a:rPr lang="en" sz="1400" dirty="0">
                <a:solidFill>
                  <a:schemeClr val="dk1"/>
                </a:solidFill>
              </a:rPr>
              <a:t>: Charitable activities related to the disease outbreak</a:t>
            </a:r>
            <a:endParaRPr sz="2400" dirty="0"/>
          </a:p>
        </p:txBody>
      </p:sp>
      <p:pic>
        <p:nvPicPr>
          <p:cNvPr id="2" name="Picture 1">
            <a:extLst>
              <a:ext uri="{FF2B5EF4-FFF2-40B4-BE49-F238E27FC236}">
                <a16:creationId xmlns:a16="http://schemas.microsoft.com/office/drawing/2014/main" id="{22B186CA-184F-0741-B4F9-BA2412ED1035}"/>
              </a:ext>
            </a:extLst>
          </p:cNvPr>
          <p:cNvPicPr>
            <a:picLocks noChangeAspect="1"/>
          </p:cNvPicPr>
          <p:nvPr/>
        </p:nvPicPr>
        <p:blipFill>
          <a:blip r:embed="rId3"/>
          <a:stretch>
            <a:fillRect/>
          </a:stretch>
        </p:blipFill>
        <p:spPr>
          <a:xfrm>
            <a:off x="6232249" y="691669"/>
            <a:ext cx="5773985" cy="5161721"/>
          </a:xfrm>
          <a:prstGeom prst="rect">
            <a:avLst/>
          </a:prstGeom>
        </p:spPr>
      </p:pic>
    </p:spTree>
    <p:extLst>
      <p:ext uri="{BB962C8B-B14F-4D97-AF65-F5344CB8AC3E}">
        <p14:creationId xmlns:p14="http://schemas.microsoft.com/office/powerpoint/2010/main" val="62605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9"/>
          <p:cNvSpPr txBox="1">
            <a:spLocks noGrp="1"/>
          </p:cNvSpPr>
          <p:nvPr>
            <p:ph type="title"/>
          </p:nvPr>
        </p:nvSpPr>
        <p:spPr>
          <a:xfrm>
            <a:off x="415600" y="1869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Society Response</a:t>
            </a:r>
            <a:endParaRPr/>
          </a:p>
        </p:txBody>
      </p:sp>
      <p:pic>
        <p:nvPicPr>
          <p:cNvPr id="110" name="Google Shape;110;p9"/>
          <p:cNvPicPr preferRelativeResize="0"/>
          <p:nvPr/>
        </p:nvPicPr>
        <p:blipFill>
          <a:blip r:embed="rId3">
            <a:alphaModFix/>
          </a:blip>
          <a:stretch>
            <a:fillRect/>
          </a:stretch>
        </p:blipFill>
        <p:spPr>
          <a:xfrm>
            <a:off x="5103334" y="1642534"/>
            <a:ext cx="7103649" cy="5094633"/>
          </a:xfrm>
          <a:prstGeom prst="rect">
            <a:avLst/>
          </a:prstGeom>
          <a:noFill/>
          <a:ln>
            <a:noFill/>
          </a:ln>
        </p:spPr>
      </p:pic>
      <p:sp>
        <p:nvSpPr>
          <p:cNvPr id="111" name="Google Shape;111;p9"/>
          <p:cNvSpPr txBox="1"/>
          <p:nvPr/>
        </p:nvSpPr>
        <p:spPr>
          <a:xfrm>
            <a:off x="144567" y="1058534"/>
            <a:ext cx="6940400" cy="554404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Alert Population</a:t>
            </a:r>
            <a:r>
              <a:rPr lang="en" sz="1400">
                <a:solidFill>
                  <a:schemeClr val="dk1"/>
                </a:solidFill>
              </a:rPr>
              <a:t>: Alerting population of the exposure of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Educate</a:t>
            </a:r>
            <a:r>
              <a:rPr lang="en" sz="1400">
                <a:solidFill>
                  <a:schemeClr val="dk1"/>
                </a:solidFill>
              </a:rPr>
              <a:t>: Sharing and educating related knowledge for fighting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BuySellExchange</a:t>
            </a:r>
            <a:r>
              <a:rPr lang="en" sz="1400">
                <a:solidFill>
                  <a:schemeClr val="dk1"/>
                </a:solidFill>
              </a:rPr>
              <a:t>: Buying, selling or exchanging goods related to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Demonstrate</a:t>
            </a:r>
            <a:r>
              <a:rPr lang="en" sz="1400">
                <a:solidFill>
                  <a:schemeClr val="dk1"/>
                </a:solidFill>
              </a:rPr>
              <a:t>: Protests over responses to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BusinessClose</a:t>
            </a:r>
            <a:r>
              <a:rPr lang="en" sz="1400">
                <a:solidFill>
                  <a:schemeClr val="dk1"/>
                </a:solidFill>
              </a:rPr>
              <a:t>: Business close due to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BusinessReopen</a:t>
            </a:r>
            <a:r>
              <a:rPr lang="en" sz="1400">
                <a:solidFill>
                  <a:schemeClr val="dk1"/>
                </a:solidFill>
              </a:rPr>
              <a:t>: Business reopen due to the disease outbreak</a:t>
            </a:r>
            <a:endParaRPr sz="1400">
              <a:solidFill>
                <a:schemeClr val="dk1"/>
              </a:solidFill>
            </a:endParaRPr>
          </a:p>
          <a:p>
            <a:pPr>
              <a:lnSpc>
                <a:spcPct val="115000"/>
              </a:lnSpc>
              <a:spcBef>
                <a:spcPts val="800"/>
              </a:spcBef>
            </a:pPr>
            <a:r>
              <a:rPr lang="en" sz="1400" b="1">
                <a:solidFill>
                  <a:schemeClr val="dk1"/>
                </a:solidFill>
              </a:rPr>
              <a:t>Comply</a:t>
            </a:r>
            <a:r>
              <a:rPr lang="en" sz="1400">
                <a:solidFill>
                  <a:schemeClr val="dk1"/>
                </a:solidFill>
              </a:rPr>
              <a:t>: Complying to the government legislations</a:t>
            </a:r>
            <a:endParaRPr sz="1400">
              <a:solidFill>
                <a:schemeClr val="dk1"/>
              </a:solidFill>
            </a:endParaRPr>
          </a:p>
          <a:p>
            <a:pPr>
              <a:lnSpc>
                <a:spcPct val="115000"/>
              </a:lnSpc>
              <a:spcBef>
                <a:spcPts val="800"/>
              </a:spcBef>
              <a:buClr>
                <a:schemeClr val="dk1"/>
              </a:buClr>
              <a:buSzPts val="1100"/>
            </a:pPr>
            <a:endParaRPr sz="1400">
              <a:solidFill>
                <a:schemeClr val="dk1"/>
              </a:solidFill>
            </a:endParaRPr>
          </a:p>
          <a:p>
            <a:pPr>
              <a:lnSpc>
                <a:spcPct val="115000"/>
              </a:lnSpc>
              <a:spcBef>
                <a:spcPts val="800"/>
              </a:spcBef>
              <a:buClr>
                <a:schemeClr val="dk1"/>
              </a:buClr>
              <a:buSzPts val="1100"/>
            </a:pPr>
            <a:r>
              <a:rPr lang="en" sz="1400" b="1">
                <a:solidFill>
                  <a:schemeClr val="dk1"/>
                </a:solidFill>
              </a:rPr>
              <a:t>Limit Travel</a:t>
            </a:r>
            <a:r>
              <a:rPr lang="en" sz="1400">
                <a:solidFill>
                  <a:schemeClr val="dk1"/>
                </a:solidFill>
              </a:rPr>
              <a:t>: Restrictions on traveling to slow down the spread of the virus</a:t>
            </a:r>
            <a:endParaRPr sz="1400">
              <a:solidFill>
                <a:schemeClr val="dk1"/>
              </a:solidFill>
            </a:endParaRPr>
          </a:p>
          <a:p>
            <a:pPr>
              <a:lnSpc>
                <a:spcPct val="115000"/>
              </a:lnSpc>
              <a:spcBef>
                <a:spcPts val="800"/>
              </a:spcBef>
            </a:pPr>
            <a:r>
              <a:rPr lang="en" sz="1400" b="1">
                <a:solidFill>
                  <a:schemeClr val="dk1"/>
                </a:solidFill>
              </a:rPr>
              <a:t>Social Distancing</a:t>
            </a:r>
            <a:r>
              <a:rPr lang="en" sz="1400">
                <a:solidFill>
                  <a:schemeClr val="dk1"/>
                </a:solidFill>
              </a:rPr>
              <a:t>: Keep physical distance to prevent the spread of the disease</a:t>
            </a:r>
            <a:endParaRPr sz="1400">
              <a:solidFill>
                <a:schemeClr val="dk1"/>
              </a:solidFill>
            </a:endParaRPr>
          </a:p>
          <a:p>
            <a:pPr>
              <a:lnSpc>
                <a:spcPct val="115000"/>
              </a:lnSpc>
            </a:pPr>
            <a:r>
              <a:rPr lang="en" sz="1400" b="1">
                <a:solidFill>
                  <a:schemeClr val="dk1"/>
                </a:solidFill>
              </a:rPr>
              <a:t>Sanitize: </a:t>
            </a:r>
            <a:r>
              <a:rPr lang="en" sz="1400">
                <a:solidFill>
                  <a:schemeClr val="dk1"/>
                </a:solidFill>
              </a:rPr>
              <a:t>Disinfection to prevent infection of the virus</a:t>
            </a:r>
            <a:endParaRPr sz="1400">
              <a:solidFill>
                <a:schemeClr val="dk1"/>
              </a:solidFill>
            </a:endParaRPr>
          </a:p>
          <a:p>
            <a:pPr>
              <a:lnSpc>
                <a:spcPct val="115000"/>
              </a:lnSpc>
              <a:spcBef>
                <a:spcPts val="800"/>
              </a:spcBef>
            </a:pPr>
            <a:r>
              <a:rPr lang="en" sz="1400" b="1">
                <a:solidFill>
                  <a:schemeClr val="dk1"/>
                </a:solidFill>
              </a:rPr>
              <a:t>Wear Mask</a:t>
            </a:r>
            <a:r>
              <a:rPr lang="en" sz="1400">
                <a:solidFill>
                  <a:schemeClr val="dk1"/>
                </a:solidFill>
              </a:rPr>
              <a:t>: Wearing masks to prevent the spread of virus</a:t>
            </a:r>
            <a:endParaRPr sz="1400">
              <a:solidFill>
                <a:schemeClr val="dk1"/>
              </a:solidFill>
            </a:endParaRPr>
          </a:p>
          <a:p>
            <a:pPr>
              <a:lnSpc>
                <a:spcPct val="115000"/>
              </a:lnSpc>
              <a:spcBef>
                <a:spcPts val="800"/>
              </a:spcBef>
            </a:pPr>
            <a:r>
              <a:rPr lang="en" sz="1400" b="1">
                <a:solidFill>
                  <a:schemeClr val="dk1"/>
                </a:solidFill>
              </a:rPr>
              <a:t>Wash</a:t>
            </a:r>
            <a:r>
              <a:rPr lang="en" sz="1400">
                <a:solidFill>
                  <a:schemeClr val="dk1"/>
                </a:solidFill>
              </a:rPr>
              <a:t>: Washing hands to prevent infection</a:t>
            </a:r>
            <a:endParaRPr sz="1400">
              <a:solidFill>
                <a:schemeClr val="dk1"/>
              </a:solidFill>
            </a:endParaRPr>
          </a:p>
          <a:p>
            <a:pPr>
              <a:lnSpc>
                <a:spcPct val="115000"/>
              </a:lnSpc>
              <a:spcBef>
                <a:spcPts val="800"/>
              </a:spcBef>
            </a:pPr>
            <a:r>
              <a:rPr lang="en" sz="1400" b="1">
                <a:solidFill>
                  <a:schemeClr val="dk1"/>
                </a:solidFill>
              </a:rPr>
              <a:t>Vaccinate</a:t>
            </a:r>
            <a:r>
              <a:rPr lang="en" sz="1400">
                <a:solidFill>
                  <a:schemeClr val="dk1"/>
                </a:solidFill>
              </a:rPr>
              <a:t>: Vaccine intended to provide acquired immunity against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Inject</a:t>
            </a:r>
            <a:r>
              <a:rPr lang="en" sz="1400">
                <a:solidFill>
                  <a:schemeClr val="dk1"/>
                </a:solidFill>
              </a:rPr>
              <a:t>: The act of administering a liquid, especially a drug, into a patient infected by the virus using a needle and a syringe</a:t>
            </a:r>
            <a:endParaRPr sz="1400">
              <a:solidFill>
                <a:schemeClr val="dk1"/>
              </a:solidFill>
            </a:endParaRPr>
          </a:p>
        </p:txBody>
      </p:sp>
    </p:spTree>
    <p:extLst>
      <p:ext uri="{BB962C8B-B14F-4D97-AF65-F5344CB8AC3E}">
        <p14:creationId xmlns:p14="http://schemas.microsoft.com/office/powerpoint/2010/main" val="398986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0"/>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Investigation</a:t>
            </a:r>
            <a:endParaRPr/>
          </a:p>
        </p:txBody>
      </p:sp>
      <p:pic>
        <p:nvPicPr>
          <p:cNvPr id="117" name="Google Shape;117;p10"/>
          <p:cNvPicPr preferRelativeResize="0"/>
          <p:nvPr/>
        </p:nvPicPr>
        <p:blipFill>
          <a:blip r:embed="rId3">
            <a:alphaModFix/>
          </a:blip>
          <a:stretch>
            <a:fillRect/>
          </a:stretch>
        </p:blipFill>
        <p:spPr>
          <a:xfrm>
            <a:off x="4533901" y="2247901"/>
            <a:ext cx="7658100" cy="4610100"/>
          </a:xfrm>
          <a:prstGeom prst="rect">
            <a:avLst/>
          </a:prstGeom>
          <a:noFill/>
          <a:ln>
            <a:noFill/>
          </a:ln>
        </p:spPr>
      </p:pic>
      <p:sp>
        <p:nvSpPr>
          <p:cNvPr id="118" name="Google Shape;118;p10"/>
          <p:cNvSpPr txBox="1"/>
          <p:nvPr/>
        </p:nvSpPr>
        <p:spPr>
          <a:xfrm>
            <a:off x="329933" y="1628333"/>
            <a:ext cx="6487200" cy="488591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IdentifyCategorize</a:t>
            </a:r>
            <a:r>
              <a:rPr lang="en" sz="1400">
                <a:solidFill>
                  <a:schemeClr val="dk1"/>
                </a:solidFill>
              </a:rPr>
              <a:t>: Investigation of the disease outbreak includes identify the source of the virus as well as the suspect of the creator</a:t>
            </a:r>
            <a:endParaRPr sz="1400">
              <a:solidFill>
                <a:schemeClr val="dk1"/>
              </a:solidFill>
            </a:endParaRPr>
          </a:p>
          <a:p>
            <a:pPr>
              <a:lnSpc>
                <a:spcPct val="115000"/>
              </a:lnSpc>
              <a:spcBef>
                <a:spcPts val="800"/>
              </a:spcBef>
              <a:buClr>
                <a:schemeClr val="dk1"/>
              </a:buClr>
              <a:buSzPts val="1100"/>
            </a:pPr>
            <a:r>
              <a:rPr lang="en" sz="1400" b="1">
                <a:solidFill>
                  <a:schemeClr val="dk1"/>
                </a:solidFill>
              </a:rPr>
              <a:t>Contact</a:t>
            </a:r>
            <a:r>
              <a:rPr lang="en" sz="1400">
                <a:solidFill>
                  <a:schemeClr val="dk1"/>
                </a:solidFill>
              </a:rPr>
              <a:t>: Make contact with the suspect</a:t>
            </a:r>
            <a:endParaRPr sz="1400">
              <a:solidFill>
                <a:schemeClr val="dk1"/>
              </a:solidFill>
            </a:endParaRPr>
          </a:p>
          <a:p>
            <a:pPr>
              <a:lnSpc>
                <a:spcPct val="115000"/>
              </a:lnSpc>
              <a:spcBef>
                <a:spcPts val="800"/>
              </a:spcBef>
              <a:buClr>
                <a:schemeClr val="dk1"/>
              </a:buClr>
              <a:buSzPts val="1100"/>
            </a:pPr>
            <a:r>
              <a:rPr lang="en" sz="1400" b="1">
                <a:solidFill>
                  <a:schemeClr val="dk1"/>
                </a:solidFill>
              </a:rPr>
              <a:t>Arrest</a:t>
            </a:r>
            <a:r>
              <a:rPr lang="en" sz="1400">
                <a:solidFill>
                  <a:schemeClr val="dk1"/>
                </a:solidFill>
              </a:rPr>
              <a:t>: Taking the suspect who created the virus or violated laws during the outbreak into custody</a:t>
            </a:r>
            <a:endParaRPr sz="1400">
              <a:solidFill>
                <a:schemeClr val="dk1"/>
              </a:solidFill>
            </a:endParaRPr>
          </a:p>
          <a:p>
            <a:pPr>
              <a:lnSpc>
                <a:spcPct val="115000"/>
              </a:lnSpc>
              <a:spcBef>
                <a:spcPts val="800"/>
              </a:spcBef>
            </a:pPr>
            <a:r>
              <a:rPr lang="en" sz="1400" b="1">
                <a:solidFill>
                  <a:schemeClr val="dk1"/>
                </a:solidFill>
              </a:rPr>
              <a:t>Inspect</a:t>
            </a:r>
            <a:r>
              <a:rPr lang="en" sz="1400">
                <a:solidFill>
                  <a:schemeClr val="dk1"/>
                </a:solidFill>
              </a:rPr>
              <a:t>: Organized examination or formal evaluation on the suspect for creating the virus</a:t>
            </a:r>
            <a:endParaRPr sz="1400">
              <a:solidFill>
                <a:schemeClr val="dk1"/>
              </a:solidFill>
            </a:endParaRPr>
          </a:p>
          <a:p>
            <a:pPr>
              <a:lnSpc>
                <a:spcPct val="115000"/>
              </a:lnSpc>
              <a:spcBef>
                <a:spcPts val="800"/>
              </a:spcBef>
            </a:pPr>
            <a:endParaRPr sz="1400">
              <a:solidFill>
                <a:schemeClr val="dk1"/>
              </a:solidFill>
            </a:endParaRPr>
          </a:p>
          <a:p>
            <a:pPr>
              <a:lnSpc>
                <a:spcPct val="115000"/>
              </a:lnSpc>
              <a:spcBef>
                <a:spcPts val="800"/>
              </a:spcBef>
            </a:pPr>
            <a:endParaRPr sz="1400">
              <a:solidFill>
                <a:schemeClr val="dk1"/>
              </a:solidFill>
            </a:endParaRPr>
          </a:p>
          <a:p>
            <a:pPr>
              <a:lnSpc>
                <a:spcPct val="115000"/>
              </a:lnSpc>
              <a:spcBef>
                <a:spcPts val="800"/>
              </a:spcBef>
              <a:buClr>
                <a:schemeClr val="dk1"/>
              </a:buClr>
              <a:buSzPts val="1100"/>
            </a:pPr>
            <a:endParaRPr sz="1400">
              <a:solidFill>
                <a:schemeClr val="dk1"/>
              </a:solidFill>
            </a:endParaRPr>
          </a:p>
          <a:p>
            <a:pPr>
              <a:lnSpc>
                <a:spcPct val="115000"/>
              </a:lnSpc>
              <a:spcBef>
                <a:spcPts val="800"/>
              </a:spcBef>
              <a:buClr>
                <a:schemeClr val="dk1"/>
              </a:buClr>
              <a:buSzPts val="1100"/>
            </a:pPr>
            <a:r>
              <a:rPr lang="en" sz="1400" b="1">
                <a:solidFill>
                  <a:schemeClr val="dk1"/>
                </a:solidFill>
              </a:rPr>
              <a:t>Interrogation</a:t>
            </a:r>
            <a:r>
              <a:rPr lang="en" sz="1400">
                <a:solidFill>
                  <a:schemeClr val="dk1"/>
                </a:solidFill>
              </a:rPr>
              <a:t>: Interviewing with the goal of eliciting useful information related to suspected crime during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Handcuffing</a:t>
            </a:r>
            <a:r>
              <a:rPr lang="en" sz="1400">
                <a:solidFill>
                  <a:schemeClr val="dk1"/>
                </a:solidFill>
              </a:rPr>
              <a:t>: Using handcuffs to secure a suspect who violated law during the disease outbreak</a:t>
            </a:r>
            <a:endParaRPr sz="1400">
              <a:solidFill>
                <a:schemeClr val="dk1"/>
              </a:solidFill>
            </a:endParaRPr>
          </a:p>
          <a:p>
            <a:pPr>
              <a:lnSpc>
                <a:spcPct val="115000"/>
              </a:lnSpc>
              <a:spcBef>
                <a:spcPts val="800"/>
              </a:spcBef>
            </a:pPr>
            <a:r>
              <a:rPr lang="en" sz="1400" b="1">
                <a:solidFill>
                  <a:schemeClr val="dk1"/>
                </a:solidFill>
              </a:rPr>
              <a:t>Restrain</a:t>
            </a:r>
            <a:r>
              <a:rPr lang="en" sz="1400">
                <a:solidFill>
                  <a:schemeClr val="dk1"/>
                </a:solidFill>
              </a:rPr>
              <a:t>: Physical restraint on the suspect</a:t>
            </a:r>
            <a:endParaRPr sz="2400"/>
          </a:p>
        </p:txBody>
      </p:sp>
    </p:spTree>
    <p:extLst>
      <p:ext uri="{BB962C8B-B14F-4D97-AF65-F5344CB8AC3E}">
        <p14:creationId xmlns:p14="http://schemas.microsoft.com/office/powerpoint/2010/main" val="397330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0" y="0"/>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Civil Justice</a:t>
            </a:r>
            <a:endParaRPr dirty="0"/>
          </a:p>
        </p:txBody>
      </p:sp>
      <p:sp>
        <p:nvSpPr>
          <p:cNvPr id="125" name="Google Shape;125;p11"/>
          <p:cNvSpPr txBox="1"/>
          <p:nvPr/>
        </p:nvSpPr>
        <p:spPr>
          <a:xfrm>
            <a:off x="167" y="628801"/>
            <a:ext cx="12192000" cy="364711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sz="1400" b="1" dirty="0">
                <a:solidFill>
                  <a:schemeClr val="dk1"/>
                </a:solidFill>
              </a:rPr>
              <a:t>File Complaint</a:t>
            </a:r>
            <a:r>
              <a:rPr lang="en-US" sz="1400" dirty="0">
                <a:solidFill>
                  <a:schemeClr val="dk1"/>
                </a:solidFill>
              </a:rPr>
              <a:t>: Plaintiff files a complaint to initiate a lawsuit</a:t>
            </a:r>
          </a:p>
          <a:p>
            <a:pPr>
              <a:lnSpc>
                <a:spcPct val="115000"/>
              </a:lnSpc>
              <a:spcBef>
                <a:spcPts val="800"/>
              </a:spcBef>
              <a:buClr>
                <a:schemeClr val="dk1"/>
              </a:buClr>
              <a:buSzPts val="1100"/>
            </a:pPr>
            <a:r>
              <a:rPr lang="en" sz="1400" b="1" dirty="0">
                <a:solidFill>
                  <a:schemeClr val="dk1"/>
                </a:solidFill>
              </a:rPr>
              <a:t>Answer</a:t>
            </a:r>
            <a:r>
              <a:rPr lang="en" sz="1400" dirty="0">
                <a:solidFill>
                  <a:schemeClr val="dk1"/>
                </a:solidFill>
              </a:rPr>
              <a:t>: </a:t>
            </a:r>
            <a:r>
              <a:rPr lang="en-US" sz="1400" dirty="0">
                <a:solidFill>
                  <a:schemeClr val="dk1"/>
                </a:solidFill>
              </a:rPr>
              <a:t>In law, a solemn assertion in opposition to someone or something by the defendant</a:t>
            </a:r>
          </a:p>
          <a:p>
            <a:pPr>
              <a:lnSpc>
                <a:spcPct val="115000"/>
              </a:lnSpc>
              <a:spcBef>
                <a:spcPts val="800"/>
              </a:spcBef>
              <a:buClr>
                <a:schemeClr val="dk1"/>
              </a:buClr>
              <a:buSzPts val="1100"/>
            </a:pPr>
            <a:r>
              <a:rPr lang="en-US" sz="1400" b="1" dirty="0">
                <a:solidFill>
                  <a:schemeClr val="dk1"/>
                </a:solidFill>
              </a:rPr>
              <a:t>Discovery</a:t>
            </a:r>
            <a:r>
              <a:rPr lang="en-US" sz="1400" dirty="0">
                <a:solidFill>
                  <a:schemeClr val="dk1"/>
                </a:solidFill>
              </a:rPr>
              <a:t>: Pre-trial procedure in common law countries for obtaining evidence</a:t>
            </a:r>
          </a:p>
          <a:p>
            <a:pPr>
              <a:lnSpc>
                <a:spcPct val="115000"/>
              </a:lnSpc>
              <a:spcBef>
                <a:spcPts val="800"/>
              </a:spcBef>
              <a:buClr>
                <a:schemeClr val="dk1"/>
              </a:buClr>
              <a:buSzPts val="1100"/>
            </a:pPr>
            <a:r>
              <a:rPr lang="en-US" sz="1400" b="1" dirty="0">
                <a:solidFill>
                  <a:schemeClr val="dk1"/>
                </a:solidFill>
              </a:rPr>
              <a:t>Motion</a:t>
            </a:r>
            <a:r>
              <a:rPr lang="en-US" sz="1400" dirty="0">
                <a:solidFill>
                  <a:schemeClr val="dk1"/>
                </a:solidFill>
              </a:rPr>
              <a:t>: In US law, a procedural device to bring a limited, contested issue before a court for decision</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Trial</a:t>
            </a:r>
            <a:r>
              <a:rPr lang="en" sz="1400" dirty="0">
                <a:solidFill>
                  <a:schemeClr val="dk1"/>
                </a:solidFill>
              </a:rPr>
              <a:t>: Coming together of parties to a dispute, to present information in a tribunals on the case of creation of the virus</a:t>
            </a:r>
          </a:p>
          <a:p>
            <a:pPr>
              <a:lnSpc>
                <a:spcPct val="115000"/>
              </a:lnSpc>
              <a:spcBef>
                <a:spcPts val="800"/>
              </a:spcBef>
              <a:buClr>
                <a:schemeClr val="dk1"/>
              </a:buClr>
              <a:buSzPts val="1100"/>
            </a:pPr>
            <a:r>
              <a:rPr lang="en" sz="1400" b="1" dirty="0">
                <a:solidFill>
                  <a:schemeClr val="dk1"/>
                </a:solidFill>
              </a:rPr>
              <a:t>Judgement</a:t>
            </a:r>
            <a:r>
              <a:rPr lang="en" sz="1400" dirty="0">
                <a:solidFill>
                  <a:schemeClr val="dk1"/>
                </a:solidFill>
              </a:rPr>
              <a:t>: </a:t>
            </a:r>
            <a:r>
              <a:rPr lang="en-US" sz="1400" dirty="0">
                <a:solidFill>
                  <a:schemeClr val="dk1"/>
                </a:solidFill>
              </a:rPr>
              <a:t>The formal decision made by a court following a lawsuit</a:t>
            </a:r>
          </a:p>
          <a:p>
            <a:pPr>
              <a:lnSpc>
                <a:spcPct val="115000"/>
              </a:lnSpc>
              <a:spcBef>
                <a:spcPts val="800"/>
              </a:spcBef>
              <a:buClr>
                <a:schemeClr val="dk1"/>
              </a:buClr>
              <a:buSzPts val="1100"/>
            </a:pPr>
            <a:r>
              <a:rPr lang="en-US" sz="1400" b="1" dirty="0">
                <a:solidFill>
                  <a:schemeClr val="dk1"/>
                </a:solidFill>
              </a:rPr>
              <a:t>Appeal</a:t>
            </a:r>
            <a:r>
              <a:rPr lang="en-US" sz="1400" dirty="0">
                <a:solidFill>
                  <a:schemeClr val="dk1"/>
                </a:solidFill>
              </a:rPr>
              <a:t>: Resort to a superior court to review the decision of an inferior court or administrative agency</a:t>
            </a:r>
          </a:p>
          <a:p>
            <a:pPr>
              <a:lnSpc>
                <a:spcPct val="115000"/>
              </a:lnSpc>
              <a:spcBef>
                <a:spcPts val="800"/>
              </a:spcBef>
              <a:buClr>
                <a:schemeClr val="dk1"/>
              </a:buClr>
              <a:buSzPts val="1100"/>
            </a:pPr>
            <a:r>
              <a:rPr lang="en-US" sz="1400" b="1" dirty="0">
                <a:solidFill>
                  <a:schemeClr val="dk1"/>
                </a:solidFill>
              </a:rPr>
              <a:t>Mediation</a:t>
            </a:r>
            <a:r>
              <a:rPr lang="en-US" sz="1400" dirty="0">
                <a:solidFill>
                  <a:schemeClr val="dk1"/>
                </a:solidFill>
              </a:rPr>
              <a:t>: Dispute resolution with assistance of an impartial third party moderator through the use of communication and negotiation techniques</a:t>
            </a:r>
          </a:p>
          <a:p>
            <a:pPr>
              <a:lnSpc>
                <a:spcPct val="115000"/>
              </a:lnSpc>
              <a:spcBef>
                <a:spcPts val="800"/>
              </a:spcBef>
              <a:buClr>
                <a:schemeClr val="dk1"/>
              </a:buClr>
              <a:buSzPts val="1100"/>
            </a:pPr>
            <a:r>
              <a:rPr lang="en-US" sz="1400" b="1" dirty="0">
                <a:solidFill>
                  <a:schemeClr val="dk1"/>
                </a:solidFill>
              </a:rPr>
              <a:t>Settlement</a:t>
            </a:r>
            <a:r>
              <a:rPr lang="en-US" sz="1400" dirty="0">
                <a:solidFill>
                  <a:schemeClr val="dk1"/>
                </a:solidFill>
              </a:rPr>
              <a:t>: The dispute is resolved through a payment of money.</a:t>
            </a:r>
          </a:p>
          <a:p>
            <a:pPr>
              <a:lnSpc>
                <a:spcPct val="115000"/>
              </a:lnSpc>
              <a:spcBef>
                <a:spcPts val="800"/>
              </a:spcBef>
              <a:buClr>
                <a:schemeClr val="dk1"/>
              </a:buClr>
              <a:buSzPts val="1100"/>
            </a:pPr>
            <a:endParaRPr sz="1400" dirty="0">
              <a:solidFill>
                <a:schemeClr val="dk1"/>
              </a:solidFill>
            </a:endParaRPr>
          </a:p>
        </p:txBody>
      </p:sp>
      <p:pic>
        <p:nvPicPr>
          <p:cNvPr id="2" name="Picture 1">
            <a:extLst>
              <a:ext uri="{FF2B5EF4-FFF2-40B4-BE49-F238E27FC236}">
                <a16:creationId xmlns:a16="http://schemas.microsoft.com/office/drawing/2014/main" id="{067E0AC7-ABD7-2047-B37E-81A1E1956FD8}"/>
              </a:ext>
            </a:extLst>
          </p:cNvPr>
          <p:cNvPicPr>
            <a:picLocks noChangeAspect="1"/>
          </p:cNvPicPr>
          <p:nvPr/>
        </p:nvPicPr>
        <p:blipFill>
          <a:blip r:embed="rId3"/>
          <a:stretch>
            <a:fillRect/>
          </a:stretch>
        </p:blipFill>
        <p:spPr>
          <a:xfrm>
            <a:off x="0" y="4031282"/>
            <a:ext cx="12192000" cy="2431857"/>
          </a:xfrm>
          <a:prstGeom prst="rect">
            <a:avLst/>
          </a:prstGeom>
        </p:spPr>
      </p:pic>
    </p:spTree>
    <p:extLst>
      <p:ext uri="{BB962C8B-B14F-4D97-AF65-F5344CB8AC3E}">
        <p14:creationId xmlns:p14="http://schemas.microsoft.com/office/powerpoint/2010/main" val="790410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dirty="0"/>
              <a:t>RESIN IED Attack Schemas</a:t>
            </a:r>
            <a:br>
              <a:rPr lang="en" dirty="0"/>
            </a:br>
            <a:r>
              <a:rPr lang="en" sz="2133" dirty="0"/>
              <a:t>Quizlet 9</a:t>
            </a:r>
            <a:endParaRPr dirty="0"/>
          </a:p>
        </p:txBody>
      </p:sp>
    </p:spTree>
    <p:extLst>
      <p:ext uri="{BB962C8B-B14F-4D97-AF65-F5344CB8AC3E}">
        <p14:creationId xmlns:p14="http://schemas.microsoft.com/office/powerpoint/2010/main" val="242808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General IED Schema Overview</a:t>
            </a:r>
            <a:endParaRPr dirty="0"/>
          </a:p>
        </p:txBody>
      </p:sp>
      <p:pic>
        <p:nvPicPr>
          <p:cNvPr id="4" name="Picture 3" descr="Chart, radar chart&#10;&#10;Description automatically generated">
            <a:extLst>
              <a:ext uri="{FF2B5EF4-FFF2-40B4-BE49-F238E27FC236}">
                <a16:creationId xmlns:a16="http://schemas.microsoft.com/office/drawing/2014/main" id="{7E8C58C6-C11E-694D-8691-B83031E2A14F}"/>
              </a:ext>
            </a:extLst>
          </p:cNvPr>
          <p:cNvPicPr>
            <a:picLocks noChangeAspect="1"/>
          </p:cNvPicPr>
          <p:nvPr/>
        </p:nvPicPr>
        <p:blipFill>
          <a:blip r:embed="rId3"/>
          <a:stretch>
            <a:fillRect/>
          </a:stretch>
        </p:blipFill>
        <p:spPr>
          <a:xfrm>
            <a:off x="0" y="1661603"/>
            <a:ext cx="12192000" cy="4296792"/>
          </a:xfrm>
          <a:prstGeom prst="rect">
            <a:avLst/>
          </a:prstGeom>
        </p:spPr>
      </p:pic>
    </p:spTree>
    <p:extLst>
      <p:ext uri="{BB962C8B-B14F-4D97-AF65-F5344CB8AC3E}">
        <p14:creationId xmlns:p14="http://schemas.microsoft.com/office/powerpoint/2010/main" val="356064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38372"/>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Contribution Factors &amp; Planning</a:t>
            </a:r>
            <a:endParaRPr dirty="0"/>
          </a:p>
        </p:txBody>
      </p:sp>
      <p:pic>
        <p:nvPicPr>
          <p:cNvPr id="64" name="Google Shape;64;p14"/>
          <p:cNvPicPr preferRelativeResize="0"/>
          <p:nvPr/>
        </p:nvPicPr>
        <p:blipFill>
          <a:blip r:embed="rId3">
            <a:alphaModFix/>
          </a:blip>
          <a:stretch>
            <a:fillRect/>
          </a:stretch>
        </p:blipFill>
        <p:spPr>
          <a:xfrm>
            <a:off x="8981267" y="6003600"/>
            <a:ext cx="1778133" cy="173133"/>
          </a:xfrm>
          <a:prstGeom prst="rect">
            <a:avLst/>
          </a:prstGeom>
          <a:noFill/>
          <a:ln>
            <a:noFill/>
          </a:ln>
        </p:spPr>
      </p:pic>
      <p:pic>
        <p:nvPicPr>
          <p:cNvPr id="65" name="Google Shape;65;p14"/>
          <p:cNvPicPr preferRelativeResize="0"/>
          <p:nvPr/>
        </p:nvPicPr>
        <p:blipFill>
          <a:blip r:embed="rId3">
            <a:alphaModFix/>
          </a:blip>
          <a:stretch>
            <a:fillRect/>
          </a:stretch>
        </p:blipFill>
        <p:spPr>
          <a:xfrm rot="1441243">
            <a:off x="10232363" y="4937932"/>
            <a:ext cx="554512" cy="173136"/>
          </a:xfrm>
          <a:prstGeom prst="rect">
            <a:avLst/>
          </a:prstGeom>
          <a:noFill/>
          <a:ln>
            <a:noFill/>
          </a:ln>
        </p:spPr>
      </p:pic>
      <p:pic>
        <p:nvPicPr>
          <p:cNvPr id="66" name="Google Shape;66;p14"/>
          <p:cNvPicPr preferRelativeResize="0"/>
          <p:nvPr/>
        </p:nvPicPr>
        <p:blipFill>
          <a:blip r:embed="rId3">
            <a:alphaModFix/>
          </a:blip>
          <a:stretch>
            <a:fillRect/>
          </a:stretch>
        </p:blipFill>
        <p:spPr>
          <a:xfrm rot="-1431565">
            <a:off x="8431397" y="6353829"/>
            <a:ext cx="188180" cy="173132"/>
          </a:xfrm>
          <a:prstGeom prst="rect">
            <a:avLst/>
          </a:prstGeom>
          <a:noFill/>
          <a:ln>
            <a:noFill/>
          </a:ln>
        </p:spPr>
      </p:pic>
      <p:pic>
        <p:nvPicPr>
          <p:cNvPr id="5" name="Picture 4" descr="Diagram&#10;&#10;Description automatically generated">
            <a:extLst>
              <a:ext uri="{FF2B5EF4-FFF2-40B4-BE49-F238E27FC236}">
                <a16:creationId xmlns:a16="http://schemas.microsoft.com/office/drawing/2014/main" id="{E93B7607-C6AB-9740-8974-0928187CC401}"/>
              </a:ext>
            </a:extLst>
          </p:cNvPr>
          <p:cNvPicPr>
            <a:picLocks noChangeAspect="1"/>
          </p:cNvPicPr>
          <p:nvPr/>
        </p:nvPicPr>
        <p:blipFill>
          <a:blip r:embed="rId4"/>
          <a:stretch>
            <a:fillRect/>
          </a:stretch>
        </p:blipFill>
        <p:spPr>
          <a:xfrm>
            <a:off x="16053" y="1535376"/>
            <a:ext cx="7540487" cy="4289817"/>
          </a:xfrm>
          <a:prstGeom prst="rect">
            <a:avLst/>
          </a:prstGeom>
        </p:spPr>
      </p:pic>
      <p:graphicFrame>
        <p:nvGraphicFramePr>
          <p:cNvPr id="67" name="Google Shape;67;p14"/>
          <p:cNvGraphicFramePr/>
          <p:nvPr/>
        </p:nvGraphicFramePr>
        <p:xfrm>
          <a:off x="7540487" y="1415143"/>
          <a:ext cx="4536749" cy="5025252"/>
        </p:xfrm>
        <a:graphic>
          <a:graphicData uri="http://schemas.openxmlformats.org/drawingml/2006/table">
            <a:tbl>
              <a:tblPr>
                <a:noFill/>
              </a:tblPr>
              <a:tblGrid>
                <a:gridCol w="1788571">
                  <a:extLst>
                    <a:ext uri="{9D8B030D-6E8A-4147-A177-3AD203B41FA5}">
                      <a16:colId xmlns:a16="http://schemas.microsoft.com/office/drawing/2014/main" val="20000"/>
                    </a:ext>
                  </a:extLst>
                </a:gridCol>
                <a:gridCol w="1099457">
                  <a:extLst>
                    <a:ext uri="{9D8B030D-6E8A-4147-A177-3AD203B41FA5}">
                      <a16:colId xmlns:a16="http://schemas.microsoft.com/office/drawing/2014/main" val="20001"/>
                    </a:ext>
                  </a:extLst>
                </a:gridCol>
                <a:gridCol w="1648721">
                  <a:extLst>
                    <a:ext uri="{9D8B030D-6E8A-4147-A177-3AD203B41FA5}">
                      <a16:colId xmlns:a16="http://schemas.microsoft.com/office/drawing/2014/main" val="20002"/>
                    </a:ext>
                  </a:extLst>
                </a:gridCol>
              </a:tblGrid>
              <a:tr h="793245">
                <a:tc>
                  <a:txBody>
                    <a:bodyPr/>
                    <a:lstStyle/>
                    <a:p>
                      <a:pPr algn="l"/>
                      <a:r>
                        <a:rPr lang="en-US" sz="1500" b="1" dirty="0">
                          <a:solidFill>
                            <a:srgbClr val="000000"/>
                          </a:solidFill>
                          <a:effectLst/>
                          <a:latin typeface="+mn-lt"/>
                        </a:rPr>
                        <a:t> Demonstration </a:t>
                      </a:r>
                      <a:endParaRPr lang="en-US" sz="1500" b="1" dirty="0">
                        <a:effectLst/>
                        <a:latin typeface="+mn-lt"/>
                      </a:endParaRPr>
                    </a:p>
                  </a:txBody>
                  <a:tcPr marL="8647" marR="8647" marT="8647" marB="8647"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Q175331</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algn="l"/>
                      <a:r>
                        <a:rPr lang="en-US" sz="1500" dirty="0">
                          <a:solidFill>
                            <a:srgbClr val="000000"/>
                          </a:solidFill>
                          <a:effectLst/>
                          <a:latin typeface="+mn-lt"/>
                        </a:rPr>
                        <a:t> demonstration that triggered the bomb</a:t>
                      </a:r>
                      <a:endParaRPr lang="en-US" sz="1500" dirty="0">
                        <a:effectLst/>
                        <a:latin typeface="+mn-lt"/>
                      </a:endParaRPr>
                    </a:p>
                  </a:txBody>
                  <a:tcPr marL="8647" marR="8647" marT="8647" marB="8647"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2858089229"/>
                  </a:ext>
                </a:extLst>
              </a:tr>
              <a:tr h="846401">
                <a:tc>
                  <a:txBody>
                    <a:bodyPr/>
                    <a:lstStyle/>
                    <a:p>
                      <a:pPr marL="0" lvl="0" indent="0" algn="l" rtl="0">
                        <a:lnSpc>
                          <a:spcPct val="115000"/>
                        </a:lnSpc>
                        <a:spcBef>
                          <a:spcPts val="0"/>
                        </a:spcBef>
                        <a:spcAft>
                          <a:spcPts val="0"/>
                        </a:spcAft>
                        <a:buNone/>
                      </a:pPr>
                      <a:r>
                        <a:rPr lang="en" sz="1300" b="1" dirty="0"/>
                        <a:t>learning to make IED </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Q8434</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learn about the bomb making</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46401">
                <a:tc>
                  <a:txBody>
                    <a:bodyPr/>
                    <a:lstStyle/>
                    <a:p>
                      <a:pPr marL="0" lvl="0" indent="0" algn="l" rtl="0">
                        <a:lnSpc>
                          <a:spcPct val="115000"/>
                        </a:lnSpc>
                        <a:spcBef>
                          <a:spcPts val="0"/>
                        </a:spcBef>
                        <a:spcAft>
                          <a:spcPts val="0"/>
                        </a:spcAft>
                        <a:buNone/>
                      </a:pPr>
                      <a:r>
                        <a:rPr lang="en" sz="1300" b="1"/>
                        <a:t>talking with requester or commander </a:t>
                      </a:r>
                      <a:endParaRPr sz="13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Q1472062</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asking the requester about the bomb plan</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846401">
                <a:tc>
                  <a:txBody>
                    <a:bodyPr/>
                    <a:lstStyle/>
                    <a:p>
                      <a:pPr marL="0" lvl="0" indent="0" algn="l" rtl="0">
                        <a:lnSpc>
                          <a:spcPct val="115000"/>
                        </a:lnSpc>
                        <a:spcBef>
                          <a:spcPts val="0"/>
                        </a:spcBef>
                        <a:spcAft>
                          <a:spcPts val="0"/>
                        </a:spcAft>
                        <a:buNone/>
                      </a:pPr>
                      <a:r>
                        <a:rPr lang="en" sz="1300" b="1"/>
                        <a:t>request or command to attack target </a:t>
                      </a:r>
                      <a:endParaRPr sz="13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Q1665268</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requester asks to attack a specific target</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46401">
                <a:tc>
                  <a:txBody>
                    <a:bodyPr/>
                    <a:lstStyle/>
                    <a:p>
                      <a:pPr marL="0" lvl="0" indent="0" algn="l" rtl="0">
                        <a:lnSpc>
                          <a:spcPct val="115000"/>
                        </a:lnSpc>
                        <a:spcBef>
                          <a:spcPts val="0"/>
                        </a:spcBef>
                        <a:spcAft>
                          <a:spcPts val="0"/>
                        </a:spcAft>
                        <a:buNone/>
                      </a:pPr>
                      <a:r>
                        <a:rPr lang="en" sz="1300" b="1"/>
                        <a:t>buying IED components </a:t>
                      </a:r>
                      <a:endParaRPr sz="13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Q21651837</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buy the materials to make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846401">
                <a:tc>
                  <a:txBody>
                    <a:bodyPr/>
                    <a:lstStyle/>
                    <a:p>
                      <a:pPr marL="0" lvl="0" indent="0" algn="l" rtl="0">
                        <a:lnSpc>
                          <a:spcPct val="115000"/>
                        </a:lnSpc>
                        <a:spcBef>
                          <a:spcPts val="0"/>
                        </a:spcBef>
                        <a:spcAft>
                          <a:spcPts val="0"/>
                        </a:spcAft>
                        <a:buNone/>
                      </a:pPr>
                      <a:r>
                        <a:rPr lang="en" sz="1300" b="1" dirty="0"/>
                        <a:t>build IED </a:t>
                      </a:r>
                      <a:endParaRPr sz="13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a:t>Q187939</a:t>
                      </a:r>
                      <a:endParaRPr sz="13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300" dirty="0"/>
                        <a:t> manufacturing the bomb</a:t>
                      </a:r>
                      <a:endParaRPr sz="13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8945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Execution</a:t>
            </a:r>
            <a:endParaRPr dirty="0"/>
          </a:p>
        </p:txBody>
      </p:sp>
      <p:sp>
        <p:nvSpPr>
          <p:cNvPr id="73" name="Google Shape;73;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graphicFrame>
        <p:nvGraphicFramePr>
          <p:cNvPr id="84" name="Google Shape;84;p15"/>
          <p:cNvGraphicFramePr/>
          <p:nvPr>
            <p:extLst>
              <p:ext uri="{D42A27DB-BD31-4B8C-83A1-F6EECF244321}">
                <p14:modId xmlns:p14="http://schemas.microsoft.com/office/powerpoint/2010/main" val="3649804450"/>
              </p:ext>
            </p:extLst>
          </p:nvPr>
        </p:nvGraphicFramePr>
        <p:xfrm>
          <a:off x="7163312" y="1392402"/>
          <a:ext cx="5028688" cy="5301260"/>
        </p:xfrm>
        <a:graphic>
          <a:graphicData uri="http://schemas.openxmlformats.org/drawingml/2006/table">
            <a:tbl>
              <a:tblPr>
                <a:noFill/>
              </a:tblPr>
              <a:tblGrid>
                <a:gridCol w="1948031">
                  <a:extLst>
                    <a:ext uri="{9D8B030D-6E8A-4147-A177-3AD203B41FA5}">
                      <a16:colId xmlns:a16="http://schemas.microsoft.com/office/drawing/2014/main" val="20000"/>
                    </a:ext>
                  </a:extLst>
                </a:gridCol>
                <a:gridCol w="1160416">
                  <a:extLst>
                    <a:ext uri="{9D8B030D-6E8A-4147-A177-3AD203B41FA5}">
                      <a16:colId xmlns:a16="http://schemas.microsoft.com/office/drawing/2014/main" val="20001"/>
                    </a:ext>
                  </a:extLst>
                </a:gridCol>
                <a:gridCol w="1920241">
                  <a:extLst>
                    <a:ext uri="{9D8B030D-6E8A-4147-A177-3AD203B41FA5}">
                      <a16:colId xmlns:a16="http://schemas.microsoft.com/office/drawing/2014/main" val="20002"/>
                    </a:ext>
                  </a:extLst>
                </a:gridCol>
              </a:tblGrid>
              <a:tr h="577935">
                <a:tc>
                  <a:txBody>
                    <a:bodyPr/>
                    <a:lstStyle/>
                    <a:p>
                      <a:pPr marL="0" lvl="0" indent="0" algn="l" rtl="0">
                        <a:lnSpc>
                          <a:spcPct val="115000"/>
                        </a:lnSpc>
                        <a:spcBef>
                          <a:spcPts val="0"/>
                        </a:spcBef>
                        <a:spcAft>
                          <a:spcPts val="0"/>
                        </a:spcAft>
                        <a:buNone/>
                      </a:pPr>
                      <a:r>
                        <a:rPr lang="en" sz="1400" b="1" dirty="0"/>
                        <a:t>threatening by announcing </a:t>
                      </a:r>
                      <a:endParaRPr sz="14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Q325980</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threatening the possible bombing </a:t>
                      </a:r>
                      <a:endParaRPr sz="14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428746305"/>
                  </a:ext>
                </a:extLst>
              </a:tr>
              <a:tr h="577935">
                <a:tc>
                  <a:txBody>
                    <a:bodyPr/>
                    <a:lstStyle/>
                    <a:p>
                      <a:pPr marL="0" lvl="0" indent="0" algn="l" rtl="0">
                        <a:lnSpc>
                          <a:spcPct val="115000"/>
                        </a:lnSpc>
                        <a:spcBef>
                          <a:spcPts val="0"/>
                        </a:spcBef>
                        <a:spcAft>
                          <a:spcPts val="0"/>
                        </a:spcAft>
                        <a:buNone/>
                      </a:pPr>
                      <a:r>
                        <a:rPr lang="en" sz="1400" b="1" dirty="0"/>
                        <a:t>moving to target </a:t>
                      </a:r>
                      <a:endParaRPr sz="14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Q7590</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transport the bomb to the target</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77935">
                <a:tc>
                  <a:txBody>
                    <a:bodyPr/>
                    <a:lstStyle/>
                    <a:p>
                      <a:pPr marL="0" lvl="0" indent="0" algn="l" rtl="0">
                        <a:lnSpc>
                          <a:spcPct val="115000"/>
                        </a:lnSpc>
                        <a:spcBef>
                          <a:spcPts val="0"/>
                        </a:spcBef>
                        <a:spcAft>
                          <a:spcPts val="0"/>
                        </a:spcAft>
                        <a:buNone/>
                      </a:pPr>
                      <a:r>
                        <a:rPr lang="en" sz="1400" b="1" dirty="0" err="1"/>
                        <a:t>interefering</a:t>
                      </a:r>
                      <a:r>
                        <a:rPr lang="en" sz="1400" b="1" dirty="0"/>
                        <a:t> to neutralize the IED </a:t>
                      </a:r>
                      <a:endParaRPr sz="14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Q16515105</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a:t>
                      </a:r>
                      <a:r>
                        <a:rPr lang="en" sz="1400" dirty="0" err="1"/>
                        <a:t>interefer</a:t>
                      </a:r>
                      <a:r>
                        <a:rPr lang="en" sz="1400" dirty="0"/>
                        <a:t> the bombing</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07293">
                <a:tc>
                  <a:txBody>
                    <a:bodyPr/>
                    <a:lstStyle/>
                    <a:p>
                      <a:pPr marL="0" lvl="0" indent="0" algn="l" rtl="0">
                        <a:lnSpc>
                          <a:spcPct val="115000"/>
                        </a:lnSpc>
                        <a:spcBef>
                          <a:spcPts val="0"/>
                        </a:spcBef>
                        <a:spcAft>
                          <a:spcPts val="0"/>
                        </a:spcAft>
                        <a:buNone/>
                      </a:pPr>
                      <a:r>
                        <a:rPr lang="en" sz="1400" b="1"/>
                        <a:t>defusing the IED </a:t>
                      </a:r>
                      <a:endParaRPr sz="14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Q649416</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leave the bomb</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07293">
                <a:tc>
                  <a:txBody>
                    <a:bodyPr/>
                    <a:lstStyle/>
                    <a:p>
                      <a:pPr marL="0" lvl="0" indent="0" algn="l" rtl="0">
                        <a:lnSpc>
                          <a:spcPct val="115000"/>
                        </a:lnSpc>
                        <a:spcBef>
                          <a:spcPts val="0"/>
                        </a:spcBef>
                        <a:spcAft>
                          <a:spcPts val="0"/>
                        </a:spcAft>
                        <a:buNone/>
                      </a:pPr>
                      <a:r>
                        <a:rPr lang="en" sz="1400" b="1"/>
                        <a:t>IED detonates </a:t>
                      </a:r>
                      <a:endParaRPr sz="14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Q891854</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bomb attack starts</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98757">
                <a:tc>
                  <a:txBody>
                    <a:bodyPr/>
                    <a:lstStyle/>
                    <a:p>
                      <a:pPr marL="0" lvl="0" indent="0" algn="l" rtl="0">
                        <a:lnSpc>
                          <a:spcPct val="115000"/>
                        </a:lnSpc>
                        <a:spcBef>
                          <a:spcPts val="0"/>
                        </a:spcBef>
                        <a:spcAft>
                          <a:spcPts val="0"/>
                        </a:spcAft>
                        <a:buNone/>
                      </a:pPr>
                      <a:r>
                        <a:rPr lang="en" sz="1400" b="1"/>
                        <a:t>target destroyed </a:t>
                      </a:r>
                      <a:endParaRPr sz="14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Q17781833</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destruction of the target</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07293">
                <a:tc>
                  <a:txBody>
                    <a:bodyPr/>
                    <a:lstStyle/>
                    <a:p>
                      <a:pPr marL="0" lvl="0" indent="0" algn="l" rtl="0">
                        <a:lnSpc>
                          <a:spcPct val="115000"/>
                        </a:lnSpc>
                        <a:spcBef>
                          <a:spcPts val="0"/>
                        </a:spcBef>
                        <a:spcAft>
                          <a:spcPts val="0"/>
                        </a:spcAft>
                        <a:buNone/>
                      </a:pPr>
                      <a:r>
                        <a:rPr lang="en" sz="1400" b="1"/>
                        <a:t>target damaged </a:t>
                      </a:r>
                      <a:endParaRPr sz="14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Q481609</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damage of the target</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07293">
                <a:tc>
                  <a:txBody>
                    <a:bodyPr/>
                    <a:lstStyle/>
                    <a:p>
                      <a:pPr marL="0" lvl="0" indent="0" algn="l" rtl="0">
                        <a:lnSpc>
                          <a:spcPct val="115000"/>
                        </a:lnSpc>
                        <a:spcBef>
                          <a:spcPts val="0"/>
                        </a:spcBef>
                        <a:spcAft>
                          <a:spcPts val="0"/>
                        </a:spcAft>
                        <a:buNone/>
                      </a:pPr>
                      <a:r>
                        <a:rPr lang="en" sz="1400" b="1"/>
                        <a:t>victims injured </a:t>
                      </a:r>
                      <a:endParaRPr sz="14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Q193078</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injury of victims</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07293">
                <a:tc>
                  <a:txBody>
                    <a:bodyPr/>
                    <a:lstStyle/>
                    <a:p>
                      <a:pPr marL="0" lvl="0" indent="0" algn="l" rtl="0">
                        <a:lnSpc>
                          <a:spcPct val="115000"/>
                        </a:lnSpc>
                        <a:spcBef>
                          <a:spcPts val="0"/>
                        </a:spcBef>
                        <a:spcAft>
                          <a:spcPts val="0"/>
                        </a:spcAft>
                        <a:buNone/>
                      </a:pPr>
                      <a:r>
                        <a:rPr lang="en" sz="1400" b="1"/>
                        <a:t>victims die </a:t>
                      </a:r>
                      <a:endParaRPr sz="14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t>Q4</a:t>
                      </a:r>
                      <a:endParaRPr sz="14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death of victims</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77935">
                <a:tc>
                  <a:txBody>
                    <a:bodyPr/>
                    <a:lstStyle/>
                    <a:p>
                      <a:pPr marL="0" lvl="0" indent="0" algn="l" rtl="0">
                        <a:lnSpc>
                          <a:spcPct val="115000"/>
                        </a:lnSpc>
                        <a:spcBef>
                          <a:spcPts val="0"/>
                        </a:spcBef>
                        <a:spcAft>
                          <a:spcPts val="0"/>
                        </a:spcAft>
                        <a:buNone/>
                      </a:pPr>
                      <a:r>
                        <a:rPr lang="en" sz="1400" b="1" dirty="0" err="1"/>
                        <a:t>interefering</a:t>
                      </a:r>
                      <a:r>
                        <a:rPr lang="en" sz="1400" b="1" dirty="0"/>
                        <a:t> to defuse more potential IEDs </a:t>
                      </a:r>
                      <a:endParaRPr sz="14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Q16515105</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a:t>
                      </a:r>
                      <a:r>
                        <a:rPr lang="en" sz="1400" dirty="0" err="1"/>
                        <a:t>interefer</a:t>
                      </a:r>
                      <a:r>
                        <a:rPr lang="en" sz="1400" dirty="0"/>
                        <a:t> other remaining bombs</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07293">
                <a:tc>
                  <a:txBody>
                    <a:bodyPr/>
                    <a:lstStyle/>
                    <a:p>
                      <a:pPr marL="0" lvl="0" indent="0" algn="l" rtl="0">
                        <a:lnSpc>
                          <a:spcPct val="115000"/>
                        </a:lnSpc>
                        <a:spcBef>
                          <a:spcPts val="0"/>
                        </a:spcBef>
                        <a:spcAft>
                          <a:spcPts val="0"/>
                        </a:spcAft>
                        <a:buNone/>
                      </a:pPr>
                      <a:r>
                        <a:rPr lang="en" sz="1400" b="1" dirty="0"/>
                        <a:t>Investigation begins </a:t>
                      </a:r>
                      <a:endParaRPr sz="14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Q1964968</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t> criminal investigation</a:t>
                      </a:r>
                      <a:endParaRPr sz="14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3" name="Picture 2" descr="A picture containing text, sky, yellow, vector graphics&#10;&#10;Description automatically generated">
            <a:extLst>
              <a:ext uri="{FF2B5EF4-FFF2-40B4-BE49-F238E27FC236}">
                <a16:creationId xmlns:a16="http://schemas.microsoft.com/office/drawing/2014/main" id="{1C78CFB1-A5B6-2240-9B3C-019DE74F64C0}"/>
              </a:ext>
            </a:extLst>
          </p:cNvPr>
          <p:cNvPicPr>
            <a:picLocks noChangeAspect="1"/>
          </p:cNvPicPr>
          <p:nvPr/>
        </p:nvPicPr>
        <p:blipFill>
          <a:blip r:embed="rId3"/>
          <a:stretch>
            <a:fillRect/>
          </a:stretch>
        </p:blipFill>
        <p:spPr>
          <a:xfrm>
            <a:off x="290984" y="1392400"/>
            <a:ext cx="6747713" cy="5324085"/>
          </a:xfrm>
          <a:prstGeom prst="rect">
            <a:avLst/>
          </a:prstGeom>
        </p:spPr>
      </p:pic>
    </p:spTree>
    <p:extLst>
      <p:ext uri="{BB962C8B-B14F-4D97-AF65-F5344CB8AC3E}">
        <p14:creationId xmlns:p14="http://schemas.microsoft.com/office/powerpoint/2010/main" val="61761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08635" y="255316"/>
            <a:ext cx="11360800" cy="763600"/>
          </a:xfrm>
          <a:prstGeom prst="rect">
            <a:avLst/>
          </a:prstGeom>
        </p:spPr>
        <p:txBody>
          <a:bodyPr spcFirstLastPara="1" vert="horz" wrap="square" lIns="121900" tIns="121900" rIns="121900" bIns="121900" rtlCol="0" anchor="t" anchorCtr="0">
            <a:normAutofit fontScale="90000"/>
          </a:bodyPr>
          <a:lstStyle/>
          <a:p>
            <a:pPr lvl="0"/>
            <a:r>
              <a:rPr lang="en" dirty="0"/>
              <a:t>General IED: Aftermath</a:t>
            </a:r>
            <a:endParaRPr dirty="0"/>
          </a:p>
        </p:txBody>
      </p:sp>
      <p:pic>
        <p:nvPicPr>
          <p:cNvPr id="91" name="Google Shape;91;p16"/>
          <p:cNvPicPr preferRelativeResize="0"/>
          <p:nvPr/>
        </p:nvPicPr>
        <p:blipFill>
          <a:blip r:embed="rId3">
            <a:alphaModFix/>
          </a:blip>
          <a:stretch>
            <a:fillRect/>
          </a:stretch>
        </p:blipFill>
        <p:spPr>
          <a:xfrm rot="-1257333">
            <a:off x="493133" y="3719992"/>
            <a:ext cx="819871" cy="585216"/>
          </a:xfrm>
          <a:prstGeom prst="rect">
            <a:avLst/>
          </a:prstGeom>
          <a:noFill/>
          <a:ln>
            <a:noFill/>
          </a:ln>
        </p:spPr>
      </p:pic>
      <p:pic>
        <p:nvPicPr>
          <p:cNvPr id="92" name="Google Shape;92;p16"/>
          <p:cNvPicPr preferRelativeResize="0"/>
          <p:nvPr/>
        </p:nvPicPr>
        <p:blipFill>
          <a:blip r:embed="rId3">
            <a:alphaModFix/>
          </a:blip>
          <a:stretch>
            <a:fillRect/>
          </a:stretch>
        </p:blipFill>
        <p:spPr>
          <a:xfrm>
            <a:off x="464867" y="4116767"/>
            <a:ext cx="699967" cy="307267"/>
          </a:xfrm>
          <a:prstGeom prst="rect">
            <a:avLst/>
          </a:prstGeom>
          <a:noFill/>
          <a:ln>
            <a:noFill/>
          </a:ln>
        </p:spPr>
      </p:pic>
      <p:pic>
        <p:nvPicPr>
          <p:cNvPr id="93" name="Google Shape;93;p16"/>
          <p:cNvPicPr preferRelativeResize="0"/>
          <p:nvPr/>
        </p:nvPicPr>
        <p:blipFill>
          <a:blip r:embed="rId3">
            <a:alphaModFix/>
          </a:blip>
          <a:stretch>
            <a:fillRect/>
          </a:stretch>
        </p:blipFill>
        <p:spPr>
          <a:xfrm>
            <a:off x="464867" y="4424033"/>
            <a:ext cx="893867" cy="392384"/>
          </a:xfrm>
          <a:prstGeom prst="rect">
            <a:avLst/>
          </a:prstGeom>
          <a:noFill/>
          <a:ln>
            <a:noFill/>
          </a:ln>
        </p:spPr>
      </p:pic>
      <p:pic>
        <p:nvPicPr>
          <p:cNvPr id="94" name="Google Shape;94;p16"/>
          <p:cNvPicPr preferRelativeResize="0"/>
          <p:nvPr/>
        </p:nvPicPr>
        <p:blipFill>
          <a:blip r:embed="rId3">
            <a:alphaModFix/>
          </a:blip>
          <a:stretch>
            <a:fillRect/>
          </a:stretch>
        </p:blipFill>
        <p:spPr>
          <a:xfrm>
            <a:off x="1199933" y="3798634"/>
            <a:ext cx="158800" cy="359900"/>
          </a:xfrm>
          <a:prstGeom prst="rect">
            <a:avLst/>
          </a:prstGeom>
          <a:noFill/>
          <a:ln>
            <a:noFill/>
          </a:ln>
        </p:spPr>
      </p:pic>
      <p:pic>
        <p:nvPicPr>
          <p:cNvPr id="95" name="Google Shape;95;p16"/>
          <p:cNvPicPr preferRelativeResize="0"/>
          <p:nvPr/>
        </p:nvPicPr>
        <p:blipFill>
          <a:blip r:embed="rId3">
            <a:alphaModFix/>
          </a:blip>
          <a:stretch>
            <a:fillRect/>
          </a:stretch>
        </p:blipFill>
        <p:spPr>
          <a:xfrm>
            <a:off x="5069900" y="2252433"/>
            <a:ext cx="510867" cy="392400"/>
          </a:xfrm>
          <a:prstGeom prst="rect">
            <a:avLst/>
          </a:prstGeom>
          <a:noFill/>
          <a:ln>
            <a:noFill/>
          </a:ln>
        </p:spPr>
      </p:pic>
      <p:graphicFrame>
        <p:nvGraphicFramePr>
          <p:cNvPr id="96" name="Google Shape;96;p16"/>
          <p:cNvGraphicFramePr/>
          <p:nvPr/>
        </p:nvGraphicFramePr>
        <p:xfrm>
          <a:off x="108635" y="1052765"/>
          <a:ext cx="4841715" cy="5703835"/>
        </p:xfrm>
        <a:graphic>
          <a:graphicData uri="http://schemas.openxmlformats.org/drawingml/2006/table">
            <a:tbl>
              <a:tblPr>
                <a:noFill/>
              </a:tblPr>
              <a:tblGrid>
                <a:gridCol w="1916108">
                  <a:extLst>
                    <a:ext uri="{9D8B030D-6E8A-4147-A177-3AD203B41FA5}">
                      <a16:colId xmlns:a16="http://schemas.microsoft.com/office/drawing/2014/main" val="20000"/>
                    </a:ext>
                  </a:extLst>
                </a:gridCol>
                <a:gridCol w="1032147">
                  <a:extLst>
                    <a:ext uri="{9D8B030D-6E8A-4147-A177-3AD203B41FA5}">
                      <a16:colId xmlns:a16="http://schemas.microsoft.com/office/drawing/2014/main" val="20001"/>
                    </a:ext>
                  </a:extLst>
                </a:gridCol>
                <a:gridCol w="1893460">
                  <a:extLst>
                    <a:ext uri="{9D8B030D-6E8A-4147-A177-3AD203B41FA5}">
                      <a16:colId xmlns:a16="http://schemas.microsoft.com/office/drawing/2014/main" val="20002"/>
                    </a:ext>
                  </a:extLst>
                </a:gridCol>
              </a:tblGrid>
              <a:tr h="464567">
                <a:tc>
                  <a:txBody>
                    <a:bodyPr/>
                    <a:lstStyle/>
                    <a:p>
                      <a:pPr marL="0" lvl="0" indent="0" algn="l" rtl="0">
                        <a:lnSpc>
                          <a:spcPct val="115000"/>
                        </a:lnSpc>
                        <a:spcBef>
                          <a:spcPts val="0"/>
                        </a:spcBef>
                        <a:spcAft>
                          <a:spcPts val="0"/>
                        </a:spcAft>
                        <a:buNone/>
                      </a:pPr>
                      <a:r>
                        <a:rPr lang="en" sz="1100" b="1" dirty="0" err="1"/>
                        <a:t>interefering</a:t>
                      </a:r>
                      <a:r>
                        <a:rPr lang="en" sz="1100" b="1" dirty="0"/>
                        <a:t> to defuse more potential IEDs </a:t>
                      </a:r>
                      <a:endParaRPr sz="11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dirty="0"/>
                        <a:t>Q16515105</a:t>
                      </a:r>
                      <a:endParaRPr sz="11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dirty="0"/>
                        <a:t> </a:t>
                      </a:r>
                      <a:r>
                        <a:rPr lang="en" sz="1100" dirty="0" err="1"/>
                        <a:t>interefer</a:t>
                      </a:r>
                      <a:r>
                        <a:rPr lang="en" sz="1100" dirty="0"/>
                        <a:t> other remaining bombs</a:t>
                      </a:r>
                      <a:endParaRPr sz="11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908468702"/>
                  </a:ext>
                </a:extLst>
              </a:tr>
              <a:tr h="266616">
                <a:tc>
                  <a:txBody>
                    <a:bodyPr/>
                    <a:lstStyle/>
                    <a:p>
                      <a:pPr marL="0" lvl="0" indent="0" algn="l" rtl="0">
                        <a:lnSpc>
                          <a:spcPct val="115000"/>
                        </a:lnSpc>
                        <a:spcBef>
                          <a:spcPts val="0"/>
                        </a:spcBef>
                        <a:spcAft>
                          <a:spcPts val="0"/>
                        </a:spcAft>
                        <a:buNone/>
                      </a:pPr>
                      <a:r>
                        <a:rPr lang="en" sz="1000" b="1" dirty="0"/>
                        <a:t>Investigation begins </a:t>
                      </a:r>
                      <a:endParaRPr sz="10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Q1964968</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 criminal_investigation</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66616">
                <a:tc>
                  <a:txBody>
                    <a:bodyPr/>
                    <a:lstStyle/>
                    <a:p>
                      <a:pPr marL="0" lvl="0" indent="0" algn="l" rtl="0">
                        <a:lnSpc>
                          <a:spcPct val="115000"/>
                        </a:lnSpc>
                        <a:spcBef>
                          <a:spcPts val="0"/>
                        </a:spcBef>
                        <a:spcAft>
                          <a:spcPts val="0"/>
                        </a:spcAft>
                        <a:buNone/>
                      </a:pPr>
                      <a:r>
                        <a:rPr lang="en" sz="1000" b="1"/>
                        <a:t>evacuation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Q606332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 emergency_evacuation</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6616">
                <a:tc>
                  <a:txBody>
                    <a:bodyPr/>
                    <a:lstStyle/>
                    <a:p>
                      <a:pPr marL="0" lvl="0" indent="0" algn="l" rtl="0">
                        <a:lnSpc>
                          <a:spcPct val="115000"/>
                        </a:lnSpc>
                        <a:spcBef>
                          <a:spcPts val="0"/>
                        </a:spcBef>
                        <a:spcAft>
                          <a:spcPts val="0"/>
                        </a:spcAft>
                        <a:buNone/>
                      </a:pPr>
                      <a:r>
                        <a:rPr lang="en" sz="1000" b="1"/>
                        <a:t>witness contact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Q11024</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communication with witness</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41876">
                <a:tc>
                  <a:txBody>
                    <a:bodyPr/>
                    <a:lstStyle/>
                    <a:p>
                      <a:pPr marL="0" lvl="0" indent="0" algn="l" rtl="0">
                        <a:lnSpc>
                          <a:spcPct val="115000"/>
                        </a:lnSpc>
                        <a:spcBef>
                          <a:spcPts val="0"/>
                        </a:spcBef>
                        <a:spcAft>
                          <a:spcPts val="0"/>
                        </a:spcAft>
                        <a:buNone/>
                      </a:pPr>
                      <a:r>
                        <a:rPr lang="en" sz="1000" b="1"/>
                        <a:t>A demonstration event happening after the detonation event.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Q175331</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demonstration after the bombing</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66616">
                <a:tc>
                  <a:txBody>
                    <a:bodyPr/>
                    <a:lstStyle/>
                    <a:p>
                      <a:pPr marL="0" lvl="0" indent="0" algn="l" rtl="0">
                        <a:lnSpc>
                          <a:spcPct val="115000"/>
                        </a:lnSpc>
                        <a:spcBef>
                          <a:spcPts val="0"/>
                        </a:spcBef>
                        <a:spcAft>
                          <a:spcPts val="0"/>
                        </a:spcAft>
                        <a:buNone/>
                      </a:pPr>
                      <a:r>
                        <a:rPr lang="en" sz="1000" b="1"/>
                        <a:t>Potential aftermath conflict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Q1174599</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attack after the bombing</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66616">
                <a:tc>
                  <a:txBody>
                    <a:bodyPr/>
                    <a:lstStyle/>
                    <a:p>
                      <a:pPr marL="0" lvl="0" indent="0" algn="l" rtl="0">
                        <a:lnSpc>
                          <a:spcPct val="115000"/>
                        </a:lnSpc>
                        <a:spcBef>
                          <a:spcPts val="0"/>
                        </a:spcBef>
                        <a:spcAft>
                          <a:spcPts val="0"/>
                        </a:spcAft>
                        <a:buNone/>
                      </a:pPr>
                      <a:r>
                        <a:rPr lang="en" sz="1000" b="1"/>
                        <a:t>evacuation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Q606332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a:t>
                      </a:r>
                      <a:r>
                        <a:rPr lang="en" sz="900" dirty="0" err="1"/>
                        <a:t>emergency_evacuation</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66616">
                <a:tc>
                  <a:txBody>
                    <a:bodyPr/>
                    <a:lstStyle/>
                    <a:p>
                      <a:pPr marL="0" lvl="0" indent="0" algn="l" rtl="0">
                        <a:lnSpc>
                          <a:spcPct val="115000"/>
                        </a:lnSpc>
                        <a:spcBef>
                          <a:spcPts val="0"/>
                        </a:spcBef>
                        <a:spcAft>
                          <a:spcPts val="0"/>
                        </a:spcAft>
                        <a:buNone/>
                      </a:pPr>
                      <a:r>
                        <a:rPr lang="en" sz="1000" b="1"/>
                        <a:t>contacting the medical team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Q1472062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contacting the medical team</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66616">
                <a:tc>
                  <a:txBody>
                    <a:bodyPr/>
                    <a:lstStyle/>
                    <a:p>
                      <a:pPr marL="0" lvl="0" indent="0" algn="l" rtl="0">
                        <a:lnSpc>
                          <a:spcPct val="115000"/>
                        </a:lnSpc>
                        <a:spcBef>
                          <a:spcPts val="0"/>
                        </a:spcBef>
                        <a:spcAft>
                          <a:spcPts val="0"/>
                        </a:spcAft>
                        <a:buNone/>
                      </a:pPr>
                      <a:r>
                        <a:rPr lang="en" sz="1000" b="1" dirty="0"/>
                        <a:t>contacting police </a:t>
                      </a:r>
                      <a:endParaRPr sz="10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Q1472062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contacting the police</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617136">
                <a:tc>
                  <a:txBody>
                    <a:bodyPr/>
                    <a:lstStyle/>
                    <a:p>
                      <a:pPr marL="0" lvl="0" indent="0" algn="l" rtl="0">
                        <a:lnSpc>
                          <a:spcPct val="115000"/>
                        </a:lnSpc>
                        <a:spcBef>
                          <a:spcPts val="0"/>
                        </a:spcBef>
                        <a:spcAft>
                          <a:spcPts val="0"/>
                        </a:spcAft>
                        <a:buNone/>
                      </a:pPr>
                      <a:r>
                        <a:rPr lang="en" sz="1000" b="1"/>
                        <a:t>Intelligence identified ibrahim hussein berro as bomber at some place. </a:t>
                      </a:r>
                      <a:endParaRPr sz="1000" b="1"/>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Q3265221</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identification of the bomber</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66616">
                <a:tc>
                  <a:txBody>
                    <a:bodyPr/>
                    <a:lstStyle/>
                    <a:p>
                      <a:pPr marL="0" lvl="0" indent="0" algn="l" rtl="0">
                        <a:lnSpc>
                          <a:spcPct val="115000"/>
                        </a:lnSpc>
                        <a:spcBef>
                          <a:spcPts val="0"/>
                        </a:spcBef>
                        <a:spcAft>
                          <a:spcPts val="0"/>
                        </a:spcAft>
                        <a:buNone/>
                      </a:pPr>
                      <a:r>
                        <a:rPr lang="en" sz="1000" b="1" dirty="0"/>
                        <a:t>Attacker indicted </a:t>
                      </a:r>
                      <a:endParaRPr sz="1000" b="1"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Q19357312</a:t>
                      </a:r>
                      <a:endParaRPr sz="90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t> accusation of the bomber</a:t>
                      </a:r>
                      <a:endParaRPr sz="900" dirty="0"/>
                    </a:p>
                  </a:txBody>
                  <a:tcPr marL="50800" marR="50800" marT="50800" marB="508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66616">
                <a:tc>
                  <a:txBody>
                    <a:bodyPr/>
                    <a:lstStyle/>
                    <a:p>
                      <a:pPr marL="0" lvl="0" indent="0" algn="l" rtl="0">
                        <a:lnSpc>
                          <a:spcPct val="115000"/>
                        </a:lnSpc>
                        <a:spcBef>
                          <a:spcPts val="0"/>
                        </a:spcBef>
                        <a:spcAft>
                          <a:spcPts val="0"/>
                        </a:spcAft>
                        <a:buNone/>
                      </a:pPr>
                      <a:r>
                        <a:rPr lang="en" sz="1000" b="1" dirty="0"/>
                        <a:t>trial </a:t>
                      </a:r>
                      <a:endParaRPr sz="10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Q545861</a:t>
                      </a:r>
                      <a:endParaRPr sz="10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 legal_hearing</a:t>
                      </a:r>
                      <a:endParaRPr sz="100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844722966"/>
                  </a:ext>
                </a:extLst>
              </a:tr>
              <a:tr h="266616">
                <a:tc>
                  <a:txBody>
                    <a:bodyPr/>
                    <a:lstStyle/>
                    <a:p>
                      <a:pPr marL="0" lvl="0" indent="0" algn="l" rtl="0">
                        <a:lnSpc>
                          <a:spcPct val="115000"/>
                        </a:lnSpc>
                        <a:spcBef>
                          <a:spcPts val="0"/>
                        </a:spcBef>
                        <a:spcAft>
                          <a:spcPts val="0"/>
                        </a:spcAft>
                        <a:buNone/>
                      </a:pPr>
                      <a:r>
                        <a:rPr lang="en" sz="1000" b="1" dirty="0"/>
                        <a:t>Attacker convicted </a:t>
                      </a:r>
                      <a:endParaRPr sz="1000" b="1" dirty="0"/>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Q2916183</a:t>
                      </a:r>
                      <a:endParaRPr sz="10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conviction of the bomber</a:t>
                      </a:r>
                      <a:endParaRPr sz="10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887662098"/>
                  </a:ext>
                </a:extLst>
              </a:tr>
              <a:tr h="266616">
                <a:tc>
                  <a:txBody>
                    <a:bodyPr/>
                    <a:lstStyle/>
                    <a:p>
                      <a:pPr marL="0" lvl="0" indent="0" algn="l" rtl="0">
                        <a:lnSpc>
                          <a:spcPct val="115000"/>
                        </a:lnSpc>
                        <a:spcBef>
                          <a:spcPts val="0"/>
                        </a:spcBef>
                        <a:spcAft>
                          <a:spcPts val="0"/>
                        </a:spcAft>
                        <a:buNone/>
                      </a:pPr>
                      <a:r>
                        <a:rPr lang="en" sz="1000" b="1"/>
                        <a:t>Attacker sentenced </a:t>
                      </a:r>
                      <a:endParaRPr sz="1000" b="1"/>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Q1763090</a:t>
                      </a:r>
                      <a:endParaRPr sz="1000" dirty="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sentence of the bomber</a:t>
                      </a:r>
                      <a:endParaRPr sz="10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504857364"/>
                  </a:ext>
                </a:extLst>
              </a:tr>
              <a:tr h="266616">
                <a:tc>
                  <a:txBody>
                    <a:bodyPr/>
                    <a:lstStyle/>
                    <a:p>
                      <a:pPr marL="0" lvl="0" indent="0" algn="l" rtl="0">
                        <a:lnSpc>
                          <a:spcPct val="115000"/>
                        </a:lnSpc>
                        <a:spcBef>
                          <a:spcPts val="0"/>
                        </a:spcBef>
                        <a:spcAft>
                          <a:spcPts val="0"/>
                        </a:spcAft>
                        <a:buNone/>
                      </a:pPr>
                      <a:r>
                        <a:rPr lang="en" sz="1000" b="1"/>
                        <a:t>Attacker jailed </a:t>
                      </a:r>
                      <a:endParaRPr sz="1000" b="1"/>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Q1403016</a:t>
                      </a:r>
                      <a:endParaRPr sz="10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arrest of the bomber</a:t>
                      </a:r>
                      <a:endParaRPr sz="10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724955547"/>
                  </a:ext>
                </a:extLst>
              </a:tr>
              <a:tr h="441876">
                <a:tc>
                  <a:txBody>
                    <a:bodyPr/>
                    <a:lstStyle/>
                    <a:p>
                      <a:pPr marL="0" lvl="0" indent="0" algn="l" rtl="0">
                        <a:lnSpc>
                          <a:spcPct val="115000"/>
                        </a:lnSpc>
                        <a:spcBef>
                          <a:spcPts val="0"/>
                        </a:spcBef>
                        <a:spcAft>
                          <a:spcPts val="0"/>
                        </a:spcAft>
                        <a:buNone/>
                      </a:pPr>
                      <a:r>
                        <a:rPr lang="en" sz="1000" b="1"/>
                        <a:t>Attacker released after duration of sentence </a:t>
                      </a:r>
                      <a:endParaRPr sz="1000" b="1"/>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Q3237993</a:t>
                      </a:r>
                      <a:endParaRPr sz="10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release the bomber from prison</a:t>
                      </a:r>
                      <a:endParaRPr sz="10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249310112"/>
                  </a:ext>
                </a:extLst>
              </a:tr>
              <a:tr h="441876">
                <a:tc>
                  <a:txBody>
                    <a:bodyPr/>
                    <a:lstStyle/>
                    <a:p>
                      <a:pPr marL="0" lvl="0" indent="0" algn="l" rtl="0">
                        <a:lnSpc>
                          <a:spcPct val="115000"/>
                        </a:lnSpc>
                        <a:spcBef>
                          <a:spcPts val="0"/>
                        </a:spcBef>
                        <a:spcAft>
                          <a:spcPts val="0"/>
                        </a:spcAft>
                        <a:buNone/>
                      </a:pPr>
                      <a:r>
                        <a:rPr lang="en" sz="1000" b="1"/>
                        <a:t>Identified person is found innocent </a:t>
                      </a:r>
                      <a:endParaRPr sz="1000" b="1"/>
                    </a:p>
                  </a:txBody>
                  <a:tcPr marL="50800" marR="50800" marT="50800" marB="508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Q3237993</a:t>
                      </a:r>
                      <a:endParaRPr sz="1000"/>
                    </a:p>
                  </a:txBody>
                  <a:tcPr marL="50800" marR="50800" marT="50800" marB="508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dirty="0"/>
                        <a:t> release the innocent people</a:t>
                      </a:r>
                      <a:endParaRPr sz="1000" dirty="0"/>
                    </a:p>
                  </a:txBody>
                  <a:tcPr marL="50800" marR="50800" marT="50800" marB="508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715749874"/>
                  </a:ext>
                </a:extLst>
              </a:tr>
            </a:tbl>
          </a:graphicData>
        </a:graphic>
      </p:graphicFrame>
      <p:pic>
        <p:nvPicPr>
          <p:cNvPr id="3" name="Picture 2" descr="Diagram&#10;&#10;Description automatically generated">
            <a:extLst>
              <a:ext uri="{FF2B5EF4-FFF2-40B4-BE49-F238E27FC236}">
                <a16:creationId xmlns:a16="http://schemas.microsoft.com/office/drawing/2014/main" id="{1EF8AC1A-E6FC-4B45-A5DB-ECF2C15BC9C3}"/>
              </a:ext>
            </a:extLst>
          </p:cNvPr>
          <p:cNvPicPr>
            <a:picLocks noChangeAspect="1"/>
          </p:cNvPicPr>
          <p:nvPr/>
        </p:nvPicPr>
        <p:blipFill>
          <a:blip r:embed="rId4"/>
          <a:stretch>
            <a:fillRect/>
          </a:stretch>
        </p:blipFill>
        <p:spPr>
          <a:xfrm>
            <a:off x="4950348" y="0"/>
            <a:ext cx="7323576" cy="6858000"/>
          </a:xfrm>
          <a:prstGeom prst="rect">
            <a:avLst/>
          </a:prstGeom>
        </p:spPr>
      </p:pic>
    </p:spTree>
    <p:extLst>
      <p:ext uri="{BB962C8B-B14F-4D97-AF65-F5344CB8AC3E}">
        <p14:creationId xmlns:p14="http://schemas.microsoft.com/office/powerpoint/2010/main" val="2654025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77E0-C271-0F4E-BE47-A86EC643566D}"/>
              </a:ext>
            </a:extLst>
          </p:cNvPr>
          <p:cNvSpPr>
            <a:spLocks noGrp="1"/>
          </p:cNvSpPr>
          <p:nvPr>
            <p:ph type="title"/>
          </p:nvPr>
        </p:nvSpPr>
        <p:spPr/>
        <p:txBody>
          <a:bodyPr>
            <a:normAutofit fontScale="90000"/>
          </a:bodyPr>
          <a:lstStyle/>
          <a:p>
            <a:r>
              <a:rPr lang="en-US" dirty="0"/>
              <a:t>Backpack</a:t>
            </a:r>
            <a:r>
              <a:rPr lang="zh-CN" altLang="en-US" dirty="0"/>
              <a:t> </a:t>
            </a:r>
            <a:r>
              <a:rPr lang="en-US" altLang="zh-CN" dirty="0"/>
              <a:t>IED</a:t>
            </a:r>
            <a:endParaRPr lang="en-US" dirty="0"/>
          </a:p>
        </p:txBody>
      </p:sp>
      <p:sp>
        <p:nvSpPr>
          <p:cNvPr id="3" name="Text Placeholder 2">
            <a:extLst>
              <a:ext uri="{FF2B5EF4-FFF2-40B4-BE49-F238E27FC236}">
                <a16:creationId xmlns:a16="http://schemas.microsoft.com/office/drawing/2014/main" id="{480D5177-F438-9242-A5EF-DEC5ECF33232}"/>
              </a:ext>
            </a:extLst>
          </p:cNvPr>
          <p:cNvSpPr>
            <a:spLocks noGrp="1"/>
          </p:cNvSpPr>
          <p:nvPr>
            <p:ph type="body" idx="1"/>
          </p:nvPr>
        </p:nvSpPr>
        <p:spPr/>
        <p:txBody>
          <a:bodyPr/>
          <a:lstStyle/>
          <a:p>
            <a:endParaRPr lang="en-US"/>
          </a:p>
        </p:txBody>
      </p:sp>
      <p:pic>
        <p:nvPicPr>
          <p:cNvPr id="5" name="Picture 4" descr="Diagram&#10;&#10;Description automatically generated with medium confidence">
            <a:extLst>
              <a:ext uri="{FF2B5EF4-FFF2-40B4-BE49-F238E27FC236}">
                <a16:creationId xmlns:a16="http://schemas.microsoft.com/office/drawing/2014/main" id="{59E4E2F3-88A2-304C-B449-759C0BACC22D}"/>
              </a:ext>
            </a:extLst>
          </p:cNvPr>
          <p:cNvPicPr>
            <a:picLocks noChangeAspect="1"/>
          </p:cNvPicPr>
          <p:nvPr/>
        </p:nvPicPr>
        <p:blipFill>
          <a:blip r:embed="rId2"/>
          <a:stretch>
            <a:fillRect/>
          </a:stretch>
        </p:blipFill>
        <p:spPr>
          <a:xfrm>
            <a:off x="0" y="1726207"/>
            <a:ext cx="12192000" cy="3405587"/>
          </a:xfrm>
          <a:prstGeom prst="rect">
            <a:avLst/>
          </a:prstGeom>
        </p:spPr>
      </p:pic>
    </p:spTree>
    <p:extLst>
      <p:ext uri="{BB962C8B-B14F-4D97-AF65-F5344CB8AC3E}">
        <p14:creationId xmlns:p14="http://schemas.microsoft.com/office/powerpoint/2010/main" val="2607092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59F5-C7C9-E742-BDB3-19E998457BBC}"/>
              </a:ext>
            </a:extLst>
          </p:cNvPr>
          <p:cNvSpPr>
            <a:spLocks noGrp="1"/>
          </p:cNvSpPr>
          <p:nvPr>
            <p:ph type="title"/>
          </p:nvPr>
        </p:nvSpPr>
        <p:spPr/>
        <p:txBody>
          <a:bodyPr/>
          <a:lstStyle/>
          <a:p>
            <a:r>
              <a:rPr lang="en-US" dirty="0"/>
              <a:t>Scenarios </a:t>
            </a:r>
          </a:p>
        </p:txBody>
      </p:sp>
      <p:sp>
        <p:nvSpPr>
          <p:cNvPr id="3" name="Content Placeholder 2">
            <a:extLst>
              <a:ext uri="{FF2B5EF4-FFF2-40B4-BE49-F238E27FC236}">
                <a16:creationId xmlns:a16="http://schemas.microsoft.com/office/drawing/2014/main" id="{1C35DBBF-90AB-364F-924F-7B63EF08488D}"/>
              </a:ext>
            </a:extLst>
          </p:cNvPr>
          <p:cNvSpPr>
            <a:spLocks noGrp="1"/>
          </p:cNvSpPr>
          <p:nvPr>
            <p:ph idx="1"/>
          </p:nvPr>
        </p:nvSpPr>
        <p:spPr>
          <a:xfrm>
            <a:off x="617483" y="1562867"/>
            <a:ext cx="10515600" cy="4351338"/>
          </a:xfrm>
        </p:spPr>
        <p:txBody>
          <a:bodyPr>
            <a:normAutofit fontScale="85000" lnSpcReduction="20000"/>
          </a:bodyPr>
          <a:lstStyle/>
          <a:p>
            <a:r>
              <a:rPr lang="en-US" dirty="0"/>
              <a:t>Disease Outbreak</a:t>
            </a:r>
          </a:p>
          <a:p>
            <a:r>
              <a:rPr lang="en-US" dirty="0"/>
              <a:t>IED Bombing</a:t>
            </a:r>
          </a:p>
          <a:p>
            <a:r>
              <a:rPr lang="en-US" dirty="0"/>
              <a:t>Terrorist Attack </a:t>
            </a:r>
          </a:p>
          <a:p>
            <a:r>
              <a:rPr lang="en-US" dirty="0"/>
              <a:t>Kidnapping </a:t>
            </a:r>
          </a:p>
          <a:p>
            <a:r>
              <a:rPr lang="en-US" dirty="0"/>
              <a:t>Business Change </a:t>
            </a:r>
          </a:p>
          <a:p>
            <a:r>
              <a:rPr lang="en-US" dirty="0"/>
              <a:t>Election</a:t>
            </a:r>
          </a:p>
          <a:p>
            <a:r>
              <a:rPr lang="en-US" dirty="0"/>
              <a:t>Sports Games</a:t>
            </a:r>
          </a:p>
          <a:p>
            <a:r>
              <a:rPr lang="en-US" dirty="0"/>
              <a:t>Mass Shooting </a:t>
            </a:r>
          </a:p>
          <a:p>
            <a:r>
              <a:rPr lang="en-US" dirty="0"/>
              <a:t>Civil Unrest</a:t>
            </a:r>
          </a:p>
          <a:p>
            <a:r>
              <a:rPr lang="en-US" dirty="0"/>
              <a:t>International Conflict</a:t>
            </a:r>
          </a:p>
          <a:p>
            <a:r>
              <a:rPr lang="en-US" dirty="0"/>
              <a:t>Disaster and Rescue</a:t>
            </a:r>
          </a:p>
        </p:txBody>
      </p:sp>
    </p:spTree>
    <p:extLst>
      <p:ext uri="{BB962C8B-B14F-4D97-AF65-F5344CB8AC3E}">
        <p14:creationId xmlns:p14="http://schemas.microsoft.com/office/powerpoint/2010/main" val="697470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8743-B556-FE4F-B21A-70351A3575D8}"/>
              </a:ext>
            </a:extLst>
          </p:cNvPr>
          <p:cNvSpPr>
            <a:spLocks noGrp="1"/>
          </p:cNvSpPr>
          <p:nvPr>
            <p:ph type="title"/>
          </p:nvPr>
        </p:nvSpPr>
        <p:spPr>
          <a:xfrm>
            <a:off x="415600" y="-38751"/>
            <a:ext cx="11360800" cy="763600"/>
          </a:xfrm>
        </p:spPr>
        <p:txBody>
          <a:bodyPr>
            <a:normAutofit fontScale="90000"/>
          </a:bodyPr>
          <a:lstStyle/>
          <a:p>
            <a:r>
              <a:rPr lang="en-US" dirty="0"/>
              <a:t>Backpack-IED</a:t>
            </a:r>
            <a:r>
              <a:rPr lang="zh-CN" altLang="en-US" dirty="0"/>
              <a:t> </a:t>
            </a:r>
            <a:r>
              <a:rPr lang="en-US" altLang="zh-CN" dirty="0"/>
              <a:t>Schema:</a:t>
            </a:r>
            <a:r>
              <a:rPr lang="zh-CN" altLang="en-US" dirty="0"/>
              <a:t> </a:t>
            </a:r>
            <a:r>
              <a:rPr lang="en-US" altLang="zh-CN" dirty="0"/>
              <a:t>Contributory</a:t>
            </a:r>
            <a:r>
              <a:rPr lang="zh-CN" altLang="en-US" dirty="0"/>
              <a:t> </a:t>
            </a:r>
            <a:r>
              <a:rPr lang="en-US" altLang="zh-CN" dirty="0"/>
              <a:t>Factors</a:t>
            </a:r>
            <a:r>
              <a:rPr lang="zh-CN" altLang="en-US" dirty="0"/>
              <a:t> </a:t>
            </a:r>
            <a:r>
              <a:rPr lang="en-US" altLang="zh-CN" dirty="0"/>
              <a:t>&amp;</a:t>
            </a:r>
            <a:r>
              <a:rPr lang="zh-CN" altLang="en-US" dirty="0"/>
              <a:t> </a:t>
            </a:r>
            <a:r>
              <a:rPr lang="en-US" altLang="zh-CN" dirty="0"/>
              <a:t>Planning</a:t>
            </a:r>
            <a:endParaRPr lang="en-US" dirty="0"/>
          </a:p>
        </p:txBody>
      </p:sp>
      <p:graphicFrame>
        <p:nvGraphicFramePr>
          <p:cNvPr id="6" name="Table 5">
            <a:extLst>
              <a:ext uri="{FF2B5EF4-FFF2-40B4-BE49-F238E27FC236}">
                <a16:creationId xmlns:a16="http://schemas.microsoft.com/office/drawing/2014/main" id="{B53CD9DB-EEB0-DF4D-9DE5-1008C70E9E85}"/>
              </a:ext>
            </a:extLst>
          </p:cNvPr>
          <p:cNvGraphicFramePr>
            <a:graphicFrameLocks noGrp="1"/>
          </p:cNvGraphicFramePr>
          <p:nvPr/>
        </p:nvGraphicFramePr>
        <p:xfrm>
          <a:off x="537961" y="724850"/>
          <a:ext cx="10362380" cy="2170751"/>
        </p:xfrm>
        <a:graphic>
          <a:graphicData uri="http://schemas.openxmlformats.org/drawingml/2006/table">
            <a:tbl>
              <a:tblPr/>
              <a:tblGrid>
                <a:gridCol w="3454127">
                  <a:extLst>
                    <a:ext uri="{9D8B030D-6E8A-4147-A177-3AD203B41FA5}">
                      <a16:colId xmlns:a16="http://schemas.microsoft.com/office/drawing/2014/main" val="2916642121"/>
                    </a:ext>
                  </a:extLst>
                </a:gridCol>
                <a:gridCol w="2179235">
                  <a:extLst>
                    <a:ext uri="{9D8B030D-6E8A-4147-A177-3AD203B41FA5}">
                      <a16:colId xmlns:a16="http://schemas.microsoft.com/office/drawing/2014/main" val="4246908539"/>
                    </a:ext>
                  </a:extLst>
                </a:gridCol>
                <a:gridCol w="4729019">
                  <a:extLst>
                    <a:ext uri="{9D8B030D-6E8A-4147-A177-3AD203B41FA5}">
                      <a16:colId xmlns:a16="http://schemas.microsoft.com/office/drawing/2014/main" val="1127370996"/>
                    </a:ext>
                  </a:extLst>
                </a:gridCol>
              </a:tblGrid>
              <a:tr h="345348">
                <a:tc>
                  <a:txBody>
                    <a:bodyPr/>
                    <a:lstStyle/>
                    <a:p>
                      <a:pPr algn="l"/>
                      <a:r>
                        <a:rPr lang="en-US" sz="1500" b="1" dirty="0">
                          <a:solidFill>
                            <a:srgbClr val="000000"/>
                          </a:solidFill>
                          <a:effectLst/>
                          <a:latin typeface="+mn-lt"/>
                        </a:rPr>
                        <a:t>Learn bomb making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Q8434</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learn about the bomb making</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4732116"/>
                  </a:ext>
                </a:extLst>
              </a:tr>
              <a:tr h="345348">
                <a:tc>
                  <a:txBody>
                    <a:bodyPr/>
                    <a:lstStyle/>
                    <a:p>
                      <a:pPr algn="l"/>
                      <a:r>
                        <a:rPr lang="en-US" sz="1500" b="1" dirty="0">
                          <a:solidFill>
                            <a:srgbClr val="000000"/>
                          </a:solidFill>
                          <a:effectLst/>
                          <a:latin typeface="+mn-lt"/>
                        </a:rPr>
                        <a:t>Motivating attack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Q1174599</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the bomber starts to want to attack people</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7554703"/>
                  </a:ext>
                </a:extLst>
              </a:tr>
              <a:tr h="345348">
                <a:tc>
                  <a:txBody>
                    <a:bodyPr/>
                    <a:lstStyle/>
                    <a:p>
                      <a:pPr algn="l"/>
                      <a:r>
                        <a:rPr lang="en-US" sz="1500" b="1" dirty="0">
                          <a:solidFill>
                            <a:srgbClr val="000000"/>
                          </a:solidFill>
                          <a:effectLst/>
                          <a:latin typeface="+mn-lt"/>
                        </a:rPr>
                        <a:t>Buy bomb or parts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Q21651837</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but materials for the bomb</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5442876"/>
                  </a:ext>
                </a:extLst>
              </a:tr>
              <a:tr h="345348">
                <a:tc>
                  <a:txBody>
                    <a:bodyPr/>
                    <a:lstStyle/>
                    <a:p>
                      <a:pPr algn="l"/>
                      <a:r>
                        <a:rPr lang="en-US" sz="1500" b="1" dirty="0">
                          <a:solidFill>
                            <a:srgbClr val="000000"/>
                          </a:solidFill>
                          <a:effectLst/>
                          <a:latin typeface="+mn-lt"/>
                        </a:rPr>
                        <a:t>Move bomb or parts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Q7590</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transport the bomb</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525443"/>
                  </a:ext>
                </a:extLst>
              </a:tr>
              <a:tr h="444011">
                <a:tc>
                  <a:txBody>
                    <a:bodyPr/>
                    <a:lstStyle/>
                    <a:p>
                      <a:pPr algn="l"/>
                      <a:r>
                        <a:rPr lang="en-US" sz="1500" b="1" dirty="0">
                          <a:solidFill>
                            <a:srgbClr val="000000"/>
                          </a:solidFill>
                          <a:effectLst/>
                          <a:latin typeface="+mn-lt"/>
                        </a:rPr>
                        <a:t>Assemble explosive in container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a:solidFill>
                            <a:srgbClr val="000000"/>
                          </a:solidFill>
                          <a:effectLst/>
                          <a:latin typeface="+mn-lt"/>
                        </a:rPr>
                        <a:t>Q187939</a:t>
                      </a:r>
                      <a:endParaRPr lang="en-US" sz="150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manufacturing the bomb</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0336223"/>
                  </a:ext>
                </a:extLst>
              </a:tr>
              <a:tr h="345348">
                <a:tc>
                  <a:txBody>
                    <a:bodyPr/>
                    <a:lstStyle/>
                    <a:p>
                      <a:pPr algn="l"/>
                      <a:r>
                        <a:rPr lang="en-US" sz="1500" b="1" dirty="0">
                          <a:solidFill>
                            <a:srgbClr val="000000"/>
                          </a:solidFill>
                          <a:effectLst/>
                          <a:latin typeface="+mn-lt"/>
                        </a:rPr>
                        <a:t>Demonstration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Q175331</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en-US" sz="1500" dirty="0">
                          <a:solidFill>
                            <a:srgbClr val="000000"/>
                          </a:solidFill>
                          <a:effectLst/>
                          <a:latin typeface="+mn-lt"/>
                        </a:rPr>
                        <a:t> demonstration that triggered the bomb</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828389"/>
                  </a:ext>
                </a:extLst>
              </a:tr>
            </a:tbl>
          </a:graphicData>
        </a:graphic>
      </p:graphicFrame>
      <p:pic>
        <p:nvPicPr>
          <p:cNvPr id="4" name="Picture 3" descr="Diagram&#10;&#10;Description automatically generated">
            <a:extLst>
              <a:ext uri="{FF2B5EF4-FFF2-40B4-BE49-F238E27FC236}">
                <a16:creationId xmlns:a16="http://schemas.microsoft.com/office/drawing/2014/main" id="{14F96D2B-9A67-0541-A33D-B4CB8E519AC2}"/>
              </a:ext>
            </a:extLst>
          </p:cNvPr>
          <p:cNvPicPr>
            <a:picLocks noChangeAspect="1"/>
          </p:cNvPicPr>
          <p:nvPr/>
        </p:nvPicPr>
        <p:blipFill>
          <a:blip r:embed="rId2"/>
          <a:stretch>
            <a:fillRect/>
          </a:stretch>
        </p:blipFill>
        <p:spPr>
          <a:xfrm>
            <a:off x="631372" y="2939142"/>
            <a:ext cx="9299355" cy="3911988"/>
          </a:xfrm>
          <a:prstGeom prst="rect">
            <a:avLst/>
          </a:prstGeom>
        </p:spPr>
      </p:pic>
    </p:spTree>
    <p:extLst>
      <p:ext uri="{BB962C8B-B14F-4D97-AF65-F5344CB8AC3E}">
        <p14:creationId xmlns:p14="http://schemas.microsoft.com/office/powerpoint/2010/main" val="272704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8743-B556-FE4F-B21A-70351A3575D8}"/>
              </a:ext>
            </a:extLst>
          </p:cNvPr>
          <p:cNvSpPr>
            <a:spLocks noGrp="1"/>
          </p:cNvSpPr>
          <p:nvPr>
            <p:ph type="title"/>
          </p:nvPr>
        </p:nvSpPr>
        <p:spPr/>
        <p:txBody>
          <a:bodyPr>
            <a:normAutofit fontScale="90000"/>
          </a:bodyPr>
          <a:lstStyle/>
          <a:p>
            <a:r>
              <a:rPr lang="en-US" dirty="0"/>
              <a:t>Backpack-IED</a:t>
            </a:r>
            <a:r>
              <a:rPr lang="zh-CN" altLang="en-US" dirty="0"/>
              <a:t> </a:t>
            </a:r>
            <a:r>
              <a:rPr lang="en-US" altLang="zh-CN" dirty="0"/>
              <a:t>Schema:</a:t>
            </a:r>
            <a:r>
              <a:rPr lang="zh-CN" altLang="en-US" dirty="0"/>
              <a:t> </a:t>
            </a:r>
            <a:br>
              <a:rPr lang="en-US" altLang="zh-CN" dirty="0"/>
            </a:br>
            <a:r>
              <a:rPr lang="en-US" altLang="zh-CN" dirty="0"/>
              <a:t>Execution</a:t>
            </a:r>
            <a:endParaRPr lang="en-US" dirty="0"/>
          </a:p>
        </p:txBody>
      </p:sp>
      <p:graphicFrame>
        <p:nvGraphicFramePr>
          <p:cNvPr id="7" name="Table 6">
            <a:extLst>
              <a:ext uri="{FF2B5EF4-FFF2-40B4-BE49-F238E27FC236}">
                <a16:creationId xmlns:a16="http://schemas.microsoft.com/office/drawing/2014/main" id="{89992EBB-ADA9-BC45-813C-F61EB9B09404}"/>
              </a:ext>
            </a:extLst>
          </p:cNvPr>
          <p:cNvGraphicFramePr>
            <a:graphicFrameLocks noGrp="1"/>
          </p:cNvGraphicFramePr>
          <p:nvPr/>
        </p:nvGraphicFramePr>
        <p:xfrm>
          <a:off x="415601" y="2114980"/>
          <a:ext cx="5532620" cy="3985005"/>
        </p:xfrm>
        <a:graphic>
          <a:graphicData uri="http://schemas.openxmlformats.org/drawingml/2006/table">
            <a:tbl>
              <a:tblPr/>
              <a:tblGrid>
                <a:gridCol w="1844207">
                  <a:extLst>
                    <a:ext uri="{9D8B030D-6E8A-4147-A177-3AD203B41FA5}">
                      <a16:colId xmlns:a16="http://schemas.microsoft.com/office/drawing/2014/main" val="1818615697"/>
                    </a:ext>
                  </a:extLst>
                </a:gridCol>
                <a:gridCol w="1447053">
                  <a:extLst>
                    <a:ext uri="{9D8B030D-6E8A-4147-A177-3AD203B41FA5}">
                      <a16:colId xmlns:a16="http://schemas.microsoft.com/office/drawing/2014/main" val="573218296"/>
                    </a:ext>
                  </a:extLst>
                </a:gridCol>
                <a:gridCol w="2241360">
                  <a:extLst>
                    <a:ext uri="{9D8B030D-6E8A-4147-A177-3AD203B41FA5}">
                      <a16:colId xmlns:a16="http://schemas.microsoft.com/office/drawing/2014/main" val="952681310"/>
                    </a:ext>
                  </a:extLst>
                </a:gridCol>
              </a:tblGrid>
              <a:tr h="570196">
                <a:tc>
                  <a:txBody>
                    <a:bodyPr/>
                    <a:lstStyle/>
                    <a:p>
                      <a:r>
                        <a:rPr lang="en-US" sz="1500" b="1" dirty="0">
                          <a:solidFill>
                            <a:srgbClr val="000000"/>
                          </a:solidFill>
                          <a:effectLst/>
                          <a:latin typeface="Helvetica Neue" panose="02000503000000020004" pitchFamily="2" charset="0"/>
                        </a:rPr>
                        <a:t>Damage artifacts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Q481609</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damage</a:t>
                      </a:r>
                      <a:r>
                        <a:rPr lang="zh-CN" altLang="en-US" sz="1500" dirty="0">
                          <a:solidFill>
                            <a:srgbClr val="000000"/>
                          </a:solidFill>
                          <a:effectLst/>
                          <a:latin typeface="Helvetica Neue" panose="02000503000000020004" pitchFamily="2" charset="0"/>
                        </a:rPr>
                        <a:t> </a:t>
                      </a:r>
                      <a:r>
                        <a:rPr lang="en-US" altLang="zh-CN" sz="1500" dirty="0">
                          <a:solidFill>
                            <a:srgbClr val="000000"/>
                          </a:solidFill>
                          <a:effectLst/>
                          <a:latin typeface="Helvetica Neue" panose="02000503000000020004" pitchFamily="2" charset="0"/>
                        </a:rPr>
                        <a:t>by</a:t>
                      </a:r>
                      <a:r>
                        <a:rPr lang="zh-CN" altLang="en-US" sz="1500" dirty="0">
                          <a:solidFill>
                            <a:srgbClr val="000000"/>
                          </a:solidFill>
                          <a:effectLst/>
                          <a:latin typeface="Helvetica Neue" panose="02000503000000020004" pitchFamily="2" charset="0"/>
                        </a:rPr>
                        <a:t> </a:t>
                      </a:r>
                      <a:r>
                        <a:rPr lang="en-US" altLang="zh-CN" sz="1500" dirty="0">
                          <a:solidFill>
                            <a:srgbClr val="000000"/>
                          </a:solidFill>
                          <a:effectLst/>
                          <a:latin typeface="Helvetica Neue" panose="02000503000000020004" pitchFamily="2" charset="0"/>
                        </a:rPr>
                        <a:t>the bomb</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192744"/>
                  </a:ext>
                </a:extLst>
              </a:tr>
              <a:tr h="568923">
                <a:tc>
                  <a:txBody>
                    <a:bodyPr/>
                    <a:lstStyle/>
                    <a:p>
                      <a:r>
                        <a:rPr lang="en-US" sz="1500" b="1" dirty="0">
                          <a:solidFill>
                            <a:srgbClr val="000000"/>
                          </a:solidFill>
                          <a:effectLst/>
                          <a:latin typeface="Helvetica Neue" panose="02000503000000020004" pitchFamily="2" charset="0"/>
                        </a:rPr>
                        <a:t>Injury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Q193078</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victim</a:t>
                      </a:r>
                      <a:r>
                        <a:rPr lang="zh-CN" altLang="en-US" sz="1500" dirty="0">
                          <a:solidFill>
                            <a:srgbClr val="000000"/>
                          </a:solidFill>
                          <a:effectLst/>
                          <a:latin typeface="Helvetica Neue" panose="02000503000000020004" pitchFamily="2" charset="0"/>
                        </a:rPr>
                        <a:t> </a:t>
                      </a:r>
                      <a:r>
                        <a:rPr lang="en-US" sz="1500" dirty="0">
                          <a:solidFill>
                            <a:srgbClr val="000000"/>
                          </a:solidFill>
                          <a:effectLst/>
                          <a:latin typeface="Helvetica Neue" panose="02000503000000020004" pitchFamily="2" charset="0"/>
                        </a:rPr>
                        <a:t>injury</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4197179"/>
                  </a:ext>
                </a:extLst>
              </a:tr>
              <a:tr h="568923">
                <a:tc>
                  <a:txBody>
                    <a:bodyPr/>
                    <a:lstStyle/>
                    <a:p>
                      <a:r>
                        <a:rPr lang="en-US" sz="1500" b="1" dirty="0">
                          <a:solidFill>
                            <a:srgbClr val="000000"/>
                          </a:solidFill>
                          <a:effectLst/>
                          <a:latin typeface="Helvetica Neue" panose="02000503000000020004" pitchFamily="2" charset="0"/>
                        </a:rPr>
                        <a:t>Detonate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Q891854</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bomb attack</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589716"/>
                  </a:ext>
                </a:extLst>
              </a:tr>
              <a:tr h="568923">
                <a:tc>
                  <a:txBody>
                    <a:bodyPr/>
                    <a:lstStyle/>
                    <a:p>
                      <a:r>
                        <a:rPr lang="en-US" sz="1500" b="1" dirty="0">
                          <a:solidFill>
                            <a:srgbClr val="000000"/>
                          </a:solidFill>
                          <a:effectLst/>
                          <a:latin typeface="Helvetica Neue" panose="02000503000000020004" pitchFamily="2" charset="0"/>
                        </a:rPr>
                        <a:t>Destroy property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Q17781833</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destruction of the surrounding properties</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48781"/>
                  </a:ext>
                </a:extLst>
              </a:tr>
              <a:tr h="568923">
                <a:tc>
                  <a:txBody>
                    <a:bodyPr/>
                    <a:lstStyle/>
                    <a:p>
                      <a:r>
                        <a:rPr lang="en-US" sz="1500" b="1" dirty="0">
                          <a:solidFill>
                            <a:srgbClr val="000000"/>
                          </a:solidFill>
                          <a:effectLst/>
                          <a:latin typeface="Helvetica Neue" panose="02000503000000020004" pitchFamily="2" charset="0"/>
                        </a:rPr>
                        <a:t>Death from attack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Q4</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death due to the attack</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165880"/>
                  </a:ext>
                </a:extLst>
              </a:tr>
              <a:tr h="568923">
                <a:tc>
                  <a:txBody>
                    <a:bodyPr/>
                    <a:lstStyle/>
                    <a:p>
                      <a:r>
                        <a:rPr lang="en-US" sz="1500" b="1" dirty="0">
                          <a:solidFill>
                            <a:srgbClr val="000000"/>
                          </a:solidFill>
                          <a:effectLst/>
                          <a:latin typeface="Helvetica Neue" panose="02000503000000020004" pitchFamily="2" charset="0"/>
                        </a:rPr>
                        <a:t>Move IED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Q7590</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transport IED to the attacking target</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1451662"/>
                  </a:ext>
                </a:extLst>
              </a:tr>
              <a:tr h="570196">
                <a:tc>
                  <a:txBody>
                    <a:bodyPr/>
                    <a:lstStyle/>
                    <a:p>
                      <a:r>
                        <a:rPr lang="en-US" sz="1500" b="1" dirty="0">
                          <a:solidFill>
                            <a:srgbClr val="000000"/>
                          </a:solidFill>
                          <a:effectLst/>
                          <a:latin typeface="Helvetica Neue" panose="02000503000000020004" pitchFamily="2" charset="0"/>
                        </a:rPr>
                        <a:t>Notify attack </a:t>
                      </a:r>
                      <a:endParaRPr lang="en-US" sz="15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Q1472062</a:t>
                      </a:r>
                      <a:endParaRPr lang="en-US" sz="150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announcement of the attacking event</a:t>
                      </a:r>
                      <a:endParaRPr lang="en-US" sz="15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6581997"/>
                  </a:ext>
                </a:extLst>
              </a:tr>
            </a:tbl>
          </a:graphicData>
        </a:graphic>
      </p:graphicFrame>
      <p:pic>
        <p:nvPicPr>
          <p:cNvPr id="5" name="Picture 4" descr="A picture containing text, sky&#10;&#10;Description automatically generated">
            <a:extLst>
              <a:ext uri="{FF2B5EF4-FFF2-40B4-BE49-F238E27FC236}">
                <a16:creationId xmlns:a16="http://schemas.microsoft.com/office/drawing/2014/main" id="{AA6E1B60-9F57-9B47-9BFE-35F1F6A0B8B1}"/>
              </a:ext>
            </a:extLst>
          </p:cNvPr>
          <p:cNvPicPr>
            <a:picLocks noChangeAspect="1"/>
          </p:cNvPicPr>
          <p:nvPr/>
        </p:nvPicPr>
        <p:blipFill>
          <a:blip r:embed="rId2"/>
          <a:stretch>
            <a:fillRect/>
          </a:stretch>
        </p:blipFill>
        <p:spPr>
          <a:xfrm>
            <a:off x="6243784" y="0"/>
            <a:ext cx="5826656" cy="6858000"/>
          </a:xfrm>
          <a:prstGeom prst="rect">
            <a:avLst/>
          </a:prstGeom>
        </p:spPr>
      </p:pic>
    </p:spTree>
    <p:extLst>
      <p:ext uri="{BB962C8B-B14F-4D97-AF65-F5344CB8AC3E}">
        <p14:creationId xmlns:p14="http://schemas.microsoft.com/office/powerpoint/2010/main" val="1423904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8743-B556-FE4F-B21A-70351A3575D8}"/>
              </a:ext>
            </a:extLst>
          </p:cNvPr>
          <p:cNvSpPr>
            <a:spLocks noGrp="1"/>
          </p:cNvSpPr>
          <p:nvPr>
            <p:ph type="title"/>
          </p:nvPr>
        </p:nvSpPr>
        <p:spPr>
          <a:xfrm>
            <a:off x="1" y="2567"/>
            <a:ext cx="4341913" cy="763600"/>
          </a:xfrm>
        </p:spPr>
        <p:txBody>
          <a:bodyPr>
            <a:normAutofit fontScale="90000"/>
          </a:bodyPr>
          <a:lstStyle/>
          <a:p>
            <a:r>
              <a:rPr lang="en-US" dirty="0"/>
              <a:t>Backpack-IED:</a:t>
            </a:r>
            <a:br>
              <a:rPr lang="en-US" dirty="0"/>
            </a:br>
            <a:r>
              <a:rPr lang="en-US" dirty="0"/>
              <a:t>Reaction &amp; Aftermath</a:t>
            </a:r>
          </a:p>
        </p:txBody>
      </p:sp>
      <p:sp>
        <p:nvSpPr>
          <p:cNvPr id="3" name="Text Placeholder 2">
            <a:extLst>
              <a:ext uri="{FF2B5EF4-FFF2-40B4-BE49-F238E27FC236}">
                <a16:creationId xmlns:a16="http://schemas.microsoft.com/office/drawing/2014/main" id="{1D062ED6-197B-FC43-B353-56C5D0B50A66}"/>
              </a:ext>
            </a:extLst>
          </p:cNvPr>
          <p:cNvSpPr>
            <a:spLocks noGrp="1"/>
          </p:cNvSpPr>
          <p:nvPr>
            <p:ph type="body"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A64BD396-72B0-AE4D-A737-6CD37B45C808}"/>
              </a:ext>
            </a:extLst>
          </p:cNvPr>
          <p:cNvPicPr>
            <a:picLocks noChangeAspect="1"/>
          </p:cNvPicPr>
          <p:nvPr/>
        </p:nvPicPr>
        <p:blipFill>
          <a:blip r:embed="rId2"/>
          <a:stretch>
            <a:fillRect/>
          </a:stretch>
        </p:blipFill>
        <p:spPr>
          <a:xfrm>
            <a:off x="0" y="1356968"/>
            <a:ext cx="7933976" cy="5501033"/>
          </a:xfrm>
          <a:prstGeom prst="rect">
            <a:avLst/>
          </a:prstGeom>
        </p:spPr>
      </p:pic>
      <p:graphicFrame>
        <p:nvGraphicFramePr>
          <p:cNvPr id="7" name="Table 6">
            <a:extLst>
              <a:ext uri="{FF2B5EF4-FFF2-40B4-BE49-F238E27FC236}">
                <a16:creationId xmlns:a16="http://schemas.microsoft.com/office/drawing/2014/main" id="{FEF7A46D-446A-FC48-82C5-26F76470B68F}"/>
              </a:ext>
            </a:extLst>
          </p:cNvPr>
          <p:cNvGraphicFramePr>
            <a:graphicFrameLocks noGrp="1"/>
          </p:cNvGraphicFramePr>
          <p:nvPr/>
        </p:nvGraphicFramePr>
        <p:xfrm>
          <a:off x="4341912" y="98521"/>
          <a:ext cx="7434488" cy="4115995"/>
        </p:xfrm>
        <a:graphic>
          <a:graphicData uri="http://schemas.openxmlformats.org/drawingml/2006/table">
            <a:tbl>
              <a:tblPr/>
              <a:tblGrid>
                <a:gridCol w="2345215">
                  <a:extLst>
                    <a:ext uri="{9D8B030D-6E8A-4147-A177-3AD203B41FA5}">
                      <a16:colId xmlns:a16="http://schemas.microsoft.com/office/drawing/2014/main" val="416564781"/>
                    </a:ext>
                  </a:extLst>
                </a:gridCol>
                <a:gridCol w="1416243">
                  <a:extLst>
                    <a:ext uri="{9D8B030D-6E8A-4147-A177-3AD203B41FA5}">
                      <a16:colId xmlns:a16="http://schemas.microsoft.com/office/drawing/2014/main" val="3318617554"/>
                    </a:ext>
                  </a:extLst>
                </a:gridCol>
                <a:gridCol w="3673031">
                  <a:extLst>
                    <a:ext uri="{9D8B030D-6E8A-4147-A177-3AD203B41FA5}">
                      <a16:colId xmlns:a16="http://schemas.microsoft.com/office/drawing/2014/main" val="2041751018"/>
                    </a:ext>
                  </a:extLst>
                </a:gridCol>
              </a:tblGrid>
              <a:tr h="214676">
                <a:tc>
                  <a:txBody>
                    <a:bodyPr/>
                    <a:lstStyle/>
                    <a:p>
                      <a:r>
                        <a:rPr lang="en-US" sz="1100" b="1" dirty="0">
                          <a:solidFill>
                            <a:srgbClr val="000000"/>
                          </a:solidFill>
                          <a:effectLst/>
                          <a:latin typeface="Helvetica Neue" panose="02000503000000020004" pitchFamily="2" charset="0"/>
                        </a:rPr>
                        <a:t>Evacuation </a:t>
                      </a:r>
                      <a:endParaRPr lang="en-US" sz="1100" b="1"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Q606332</a:t>
                      </a:r>
                      <a:endParaRPr lang="en-US" sz="11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emergency evacuation</a:t>
                      </a:r>
                      <a:endParaRPr lang="en-US" sz="1100" dirty="0">
                        <a:effectLs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2787011"/>
                  </a:ext>
                </a:extLst>
              </a:tr>
              <a:tr h="214676">
                <a:tc>
                  <a:txBody>
                    <a:bodyPr/>
                    <a:lstStyle/>
                    <a:p>
                      <a:r>
                        <a:rPr lang="en-US" sz="1100" b="1" dirty="0">
                          <a:solidFill>
                            <a:srgbClr val="000000"/>
                          </a:solidFill>
                          <a:effectLst/>
                          <a:latin typeface="Helvetica Neue" panose="02000503000000020004" pitchFamily="2" charset="0"/>
                        </a:rPr>
                        <a:t>Potential aftermath conflict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Q1174599</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attack after the bombing</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2512753"/>
                  </a:ext>
                </a:extLst>
              </a:tr>
              <a:tr h="251827">
                <a:tc>
                  <a:txBody>
                    <a:bodyPr/>
                    <a:lstStyle/>
                    <a:p>
                      <a:r>
                        <a:rPr lang="en-US" sz="1100" b="1" dirty="0">
                          <a:solidFill>
                            <a:srgbClr val="000000"/>
                          </a:solidFill>
                          <a:effectLst/>
                          <a:latin typeface="Helvetica Neue" panose="02000503000000020004" pitchFamily="2" charset="0"/>
                        </a:rPr>
                        <a:t>Post-Attack Demonstration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Q175331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demonstration after the bombing</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4187385"/>
                  </a:ext>
                </a:extLst>
              </a:tr>
              <a:tr h="214676">
                <a:tc>
                  <a:txBody>
                    <a:bodyPr/>
                    <a:lstStyle/>
                    <a:p>
                      <a:r>
                        <a:rPr lang="en-US" sz="1100" b="1" dirty="0">
                          <a:solidFill>
                            <a:srgbClr val="000000"/>
                          </a:solidFill>
                          <a:effectLst/>
                          <a:latin typeface="Helvetica Neue" panose="02000503000000020004" pitchFamily="2" charset="0"/>
                        </a:rPr>
                        <a:t>Conduct treatment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Q179661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treatment for victims</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6696751"/>
                  </a:ext>
                </a:extLst>
              </a:tr>
              <a:tr h="214676">
                <a:tc>
                  <a:txBody>
                    <a:bodyPr/>
                    <a:lstStyle/>
                    <a:p>
                      <a:r>
                        <a:rPr lang="en-US" sz="1100" b="1" dirty="0">
                          <a:solidFill>
                            <a:srgbClr val="000000"/>
                          </a:solidFill>
                          <a:effectLst/>
                          <a:latin typeface="Helvetica Neue" panose="02000503000000020004" pitchFamily="2" charset="0"/>
                        </a:rPr>
                        <a:t>Evacuation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Q606332</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t>
                      </a:r>
                      <a:r>
                        <a:rPr lang="en-US" sz="1100" dirty="0" err="1">
                          <a:solidFill>
                            <a:srgbClr val="000000"/>
                          </a:solidFill>
                          <a:effectLst/>
                          <a:latin typeface="Helvetica Neue" panose="02000503000000020004" pitchFamily="2" charset="0"/>
                        </a:rPr>
                        <a:t>emergency_evacuation</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55066"/>
                  </a:ext>
                </a:extLst>
              </a:tr>
              <a:tr h="214676">
                <a:tc>
                  <a:txBody>
                    <a:bodyPr/>
                    <a:lstStyle/>
                    <a:p>
                      <a:r>
                        <a:rPr lang="en-US" sz="1100" b="1" dirty="0" err="1">
                          <a:solidFill>
                            <a:srgbClr val="000000"/>
                          </a:solidFill>
                          <a:effectLst/>
                          <a:latin typeface="Helvetica Neue" panose="02000503000000020004" pitchFamily="2" charset="0"/>
                        </a:rPr>
                        <a:t>witness_contact</a:t>
                      </a:r>
                      <a:r>
                        <a:rPr lang="en-US" sz="1100" b="1" dirty="0">
                          <a:solidFill>
                            <a:srgbClr val="000000"/>
                          </a:solidFill>
                          <a:effectLst/>
                          <a:latin typeface="Helvetica Neue" panose="02000503000000020004" pitchFamily="2" charset="0"/>
                        </a:rPr>
                        <a: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Q11024</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communication with the witness</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29707"/>
                  </a:ext>
                </a:extLst>
              </a:tr>
              <a:tr h="214676">
                <a:tc>
                  <a:txBody>
                    <a:bodyPr/>
                    <a:lstStyle/>
                    <a:p>
                      <a:r>
                        <a:rPr lang="en-US" sz="1100" b="1" dirty="0">
                          <a:solidFill>
                            <a:srgbClr val="000000"/>
                          </a:solidFill>
                          <a:effectLst/>
                          <a:latin typeface="Helvetica Neue" panose="02000503000000020004" pitchFamily="2" charset="0"/>
                        </a:rPr>
                        <a:t>Identify suspect(s)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Q3265221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identification of the bomber </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448988"/>
                  </a:ext>
                </a:extLst>
              </a:tr>
              <a:tr h="214676">
                <a:tc>
                  <a:txBody>
                    <a:bodyPr/>
                    <a:lstStyle/>
                    <a:p>
                      <a:r>
                        <a:rPr lang="en-US" sz="1100" b="1" dirty="0">
                          <a:solidFill>
                            <a:srgbClr val="000000"/>
                          </a:solidFill>
                          <a:effectLst/>
                          <a:latin typeface="Helvetica Neue" panose="02000503000000020004" pitchFamily="2" charset="0"/>
                        </a:rPr>
                        <a:t>Notify attack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Q1472062</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notification of the attack</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5146763"/>
                  </a:ext>
                </a:extLst>
              </a:tr>
              <a:tr h="214676">
                <a:tc>
                  <a:txBody>
                    <a:bodyPr/>
                    <a:lstStyle/>
                    <a:p>
                      <a:r>
                        <a:rPr lang="en-US" sz="1100" b="1" dirty="0">
                          <a:solidFill>
                            <a:srgbClr val="000000"/>
                          </a:solidFill>
                          <a:effectLst/>
                          <a:latin typeface="Helvetica Neue" panose="02000503000000020004" pitchFamily="2" charset="0"/>
                        </a:rPr>
                        <a:t>Contact victims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Q11024</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communication with the victims</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8266520"/>
                  </a:ext>
                </a:extLst>
              </a:tr>
              <a:tr h="214676">
                <a:tc>
                  <a:txBody>
                    <a:bodyPr/>
                    <a:lstStyle/>
                    <a:p>
                      <a:r>
                        <a:rPr lang="en-US" sz="1100" b="1">
                          <a:solidFill>
                            <a:srgbClr val="000000"/>
                          </a:solidFill>
                          <a:effectLst/>
                          <a:latin typeface="Helvetica Neue" panose="02000503000000020004" pitchFamily="2" charset="0"/>
                        </a:rPr>
                        <a:t>Inspect damage </a:t>
                      </a:r>
                      <a:endParaRPr lang="en-US" sz="1100" b="1">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Q193181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observation of the </a:t>
                      </a:r>
                      <a:r>
                        <a:rPr lang="en-US" sz="1100" dirty="0" err="1">
                          <a:solidFill>
                            <a:srgbClr val="000000"/>
                          </a:solidFill>
                          <a:effectLst/>
                          <a:latin typeface="Helvetica Neue" panose="02000503000000020004" pitchFamily="2" charset="0"/>
                        </a:rPr>
                        <a:t>demage</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1057865"/>
                  </a:ext>
                </a:extLst>
              </a:tr>
              <a:tr h="214676">
                <a:tc>
                  <a:txBody>
                    <a:bodyPr/>
                    <a:lstStyle/>
                    <a:p>
                      <a:r>
                        <a:rPr lang="en-US" sz="1100" b="1" dirty="0">
                          <a:solidFill>
                            <a:srgbClr val="000000"/>
                          </a:solidFill>
                          <a:effectLst/>
                          <a:latin typeface="Helvetica Neue" panose="02000503000000020004" pitchFamily="2" charset="0"/>
                        </a:rPr>
                        <a:t>Interview suspects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Q21170798</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meeting with suspects</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43369"/>
                  </a:ext>
                </a:extLst>
              </a:tr>
              <a:tr h="214676">
                <a:tc>
                  <a:txBody>
                    <a:bodyPr/>
                    <a:lstStyle/>
                    <a:p>
                      <a:r>
                        <a:rPr lang="en-US" sz="1100" b="1" dirty="0">
                          <a:solidFill>
                            <a:srgbClr val="000000"/>
                          </a:solidFill>
                          <a:effectLst/>
                          <a:latin typeface="Helvetica Neue" panose="02000503000000020004" pitchFamily="2" charset="0"/>
                        </a:rPr>
                        <a:t>Move detainee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Q7590</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transport the detainee</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3898"/>
                  </a:ext>
                </a:extLst>
              </a:tr>
              <a:tr h="214676">
                <a:tc>
                  <a:txBody>
                    <a:bodyPr/>
                    <a:lstStyle/>
                    <a:p>
                      <a:r>
                        <a:rPr lang="en-US" sz="1100" b="1" dirty="0">
                          <a:solidFill>
                            <a:srgbClr val="000000"/>
                          </a:solidFill>
                          <a:effectLst/>
                          <a:latin typeface="Helvetica Neue" panose="02000503000000020004" pitchFamily="2" charset="0"/>
                        </a:rPr>
                        <a:t>Indict detainee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Q19357312</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accusation of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2156928"/>
                  </a:ext>
                </a:extLst>
              </a:tr>
              <a:tr h="214676">
                <a:tc>
                  <a:txBody>
                    <a:bodyPr/>
                    <a:lstStyle/>
                    <a:p>
                      <a:r>
                        <a:rPr lang="en-US" sz="1100" b="1">
                          <a:solidFill>
                            <a:srgbClr val="000000"/>
                          </a:solidFill>
                          <a:effectLst/>
                          <a:latin typeface="Helvetica Neue" panose="02000503000000020004" pitchFamily="2" charset="0"/>
                        </a:rPr>
                        <a:t>Detain suspect(s) </a:t>
                      </a:r>
                      <a:endParaRPr lang="en-US" sz="1100" b="1">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Q1403016</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arrest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1507858"/>
                  </a:ext>
                </a:extLst>
              </a:tr>
              <a:tr h="214676">
                <a:tc>
                  <a:txBody>
                    <a:bodyPr/>
                    <a:lstStyle/>
                    <a:p>
                      <a:r>
                        <a:rPr lang="en-US" sz="1100" b="1" dirty="0">
                          <a:solidFill>
                            <a:srgbClr val="000000"/>
                          </a:solidFill>
                          <a:effectLst/>
                          <a:latin typeface="Helvetica Neue" panose="02000503000000020004" pitchFamily="2" charset="0"/>
                        </a:rPr>
                        <a:t>Try accused in court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Q545861</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t>
                      </a:r>
                      <a:r>
                        <a:rPr lang="en-US" sz="1100" dirty="0" err="1">
                          <a:solidFill>
                            <a:srgbClr val="000000"/>
                          </a:solidFill>
                          <a:effectLst/>
                          <a:latin typeface="Helvetica Neue" panose="02000503000000020004" pitchFamily="2" charset="0"/>
                        </a:rPr>
                        <a:t>legal_hearing</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215832"/>
                  </a:ext>
                </a:extLst>
              </a:tr>
              <a:tr h="214676">
                <a:tc>
                  <a:txBody>
                    <a:bodyPr/>
                    <a:lstStyle/>
                    <a:p>
                      <a:r>
                        <a:rPr lang="en-US" sz="1100" b="1">
                          <a:solidFill>
                            <a:srgbClr val="000000"/>
                          </a:solidFill>
                          <a:effectLst/>
                          <a:latin typeface="Helvetica Neue" panose="02000503000000020004" pitchFamily="2" charset="0"/>
                        </a:rPr>
                        <a:t>Acquit defendant </a:t>
                      </a:r>
                      <a:endParaRPr lang="en-US" sz="1100" b="1">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Q1454723</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acquittal of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9098136"/>
                  </a:ext>
                </a:extLst>
              </a:tr>
              <a:tr h="214676">
                <a:tc>
                  <a:txBody>
                    <a:bodyPr/>
                    <a:lstStyle/>
                    <a:p>
                      <a:r>
                        <a:rPr lang="en-US" sz="1100" b="1" dirty="0">
                          <a:solidFill>
                            <a:srgbClr val="000000"/>
                          </a:solidFill>
                          <a:effectLst/>
                          <a:latin typeface="Helvetica Neue" panose="02000503000000020004" pitchFamily="2" charset="0"/>
                        </a:rPr>
                        <a:t>Convict defendant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Q2916183</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conviction of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7765202"/>
                  </a:ext>
                </a:extLst>
              </a:tr>
              <a:tr h="214676">
                <a:tc>
                  <a:txBody>
                    <a:bodyPr/>
                    <a:lstStyle/>
                    <a:p>
                      <a:r>
                        <a:rPr lang="en-US" sz="1100" b="1" dirty="0">
                          <a:solidFill>
                            <a:srgbClr val="000000"/>
                          </a:solidFill>
                          <a:effectLst/>
                          <a:latin typeface="Helvetica Neue" panose="02000503000000020004" pitchFamily="2" charset="0"/>
                        </a:rPr>
                        <a:t>Sentence defendant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Q1763090</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sentence of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148176"/>
                  </a:ext>
                </a:extLst>
              </a:tr>
              <a:tr h="214676">
                <a:tc>
                  <a:txBody>
                    <a:bodyPr/>
                    <a:lstStyle/>
                    <a:p>
                      <a:r>
                        <a:rPr lang="en-US" sz="1100" b="1" dirty="0">
                          <a:solidFill>
                            <a:srgbClr val="000000"/>
                          </a:solidFill>
                          <a:effectLst/>
                          <a:latin typeface="Helvetica Neue" panose="02000503000000020004" pitchFamily="2" charset="0"/>
                        </a:rPr>
                        <a:t>Detain for serving sentence </a:t>
                      </a:r>
                      <a:endParaRPr lang="en-US" sz="1100" b="1"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a:solidFill>
                            <a:srgbClr val="000000"/>
                          </a:solidFill>
                          <a:effectLst/>
                          <a:latin typeface="Helvetica Neue" panose="02000503000000020004" pitchFamily="2" charset="0"/>
                        </a:rPr>
                        <a:t>Q1403016</a:t>
                      </a:r>
                      <a:endParaRPr lang="en-US" sz="110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100" dirty="0">
                          <a:solidFill>
                            <a:srgbClr val="000000"/>
                          </a:solidFill>
                          <a:effectLst/>
                          <a:latin typeface="Helvetica Neue" panose="02000503000000020004" pitchFamily="2" charset="0"/>
                        </a:rPr>
                        <a:t> arrest the bomber</a:t>
                      </a:r>
                      <a:endParaRPr lang="en-US" sz="1100" dirty="0">
                        <a:effectLst/>
                      </a:endParaRPr>
                    </a:p>
                  </a:txBody>
                  <a:tcPr marL="8647" marR="8647" marT="8647" marB="86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210221"/>
                  </a:ext>
                </a:extLst>
              </a:tr>
            </a:tbl>
          </a:graphicData>
        </a:graphic>
      </p:graphicFrame>
    </p:spTree>
    <p:extLst>
      <p:ext uri="{BB962C8B-B14F-4D97-AF65-F5344CB8AC3E}">
        <p14:creationId xmlns:p14="http://schemas.microsoft.com/office/powerpoint/2010/main" val="90983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0077-A45A-0648-B83E-1D92FD292819}"/>
              </a:ext>
            </a:extLst>
          </p:cNvPr>
          <p:cNvSpPr>
            <a:spLocks noGrp="1"/>
          </p:cNvSpPr>
          <p:nvPr>
            <p:ph type="title"/>
          </p:nvPr>
        </p:nvSpPr>
        <p:spPr/>
        <p:txBody>
          <a:bodyPr>
            <a:normAutofit fontScale="90000"/>
          </a:bodyPr>
          <a:lstStyle/>
          <a:p>
            <a:r>
              <a:rPr lang="en-US" dirty="0"/>
              <a:t>Car IED</a:t>
            </a:r>
          </a:p>
        </p:txBody>
      </p:sp>
      <p:sp>
        <p:nvSpPr>
          <p:cNvPr id="3" name="Text Placeholder 2">
            <a:extLst>
              <a:ext uri="{FF2B5EF4-FFF2-40B4-BE49-F238E27FC236}">
                <a16:creationId xmlns:a16="http://schemas.microsoft.com/office/drawing/2014/main" id="{54AF2759-2D41-BF4D-9872-2D10115B832B}"/>
              </a:ext>
            </a:extLst>
          </p:cNvPr>
          <p:cNvSpPr>
            <a:spLocks noGrp="1"/>
          </p:cNvSpPr>
          <p:nvPr>
            <p:ph type="body" idx="1"/>
          </p:nvPr>
        </p:nvSpPr>
        <p:spPr/>
        <p:txBody>
          <a:bodyPr/>
          <a:lstStyle/>
          <a:p>
            <a:endParaRPr lang="en-US"/>
          </a:p>
        </p:txBody>
      </p:sp>
      <p:pic>
        <p:nvPicPr>
          <p:cNvPr id="5" name="Picture 4" descr="Chart, radar chart&#10;&#10;Description automatically generated">
            <a:extLst>
              <a:ext uri="{FF2B5EF4-FFF2-40B4-BE49-F238E27FC236}">
                <a16:creationId xmlns:a16="http://schemas.microsoft.com/office/drawing/2014/main" id="{760A0464-CE22-7E4E-8733-1FD4DA65574F}"/>
              </a:ext>
            </a:extLst>
          </p:cNvPr>
          <p:cNvPicPr>
            <a:picLocks noChangeAspect="1"/>
          </p:cNvPicPr>
          <p:nvPr/>
        </p:nvPicPr>
        <p:blipFill>
          <a:blip r:embed="rId2"/>
          <a:stretch>
            <a:fillRect/>
          </a:stretch>
        </p:blipFill>
        <p:spPr>
          <a:xfrm>
            <a:off x="0" y="1536634"/>
            <a:ext cx="12192000" cy="4396255"/>
          </a:xfrm>
          <a:prstGeom prst="rect">
            <a:avLst/>
          </a:prstGeom>
        </p:spPr>
      </p:pic>
    </p:spTree>
    <p:extLst>
      <p:ext uri="{BB962C8B-B14F-4D97-AF65-F5344CB8AC3E}">
        <p14:creationId xmlns:p14="http://schemas.microsoft.com/office/powerpoint/2010/main" val="38543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4D29-AC3A-F349-9536-A20F9F6FC579}"/>
              </a:ext>
            </a:extLst>
          </p:cNvPr>
          <p:cNvSpPr>
            <a:spLocks noGrp="1"/>
          </p:cNvSpPr>
          <p:nvPr>
            <p:ph type="title"/>
          </p:nvPr>
        </p:nvSpPr>
        <p:spPr>
          <a:xfrm>
            <a:off x="415601" y="593367"/>
            <a:ext cx="5342943" cy="763600"/>
          </a:xfrm>
        </p:spPr>
        <p:txBody>
          <a:bodyPr>
            <a:normAutofit fontScale="90000"/>
          </a:bodyPr>
          <a:lstStyle/>
          <a:p>
            <a:r>
              <a:rPr lang="en-US" dirty="0"/>
              <a:t>Car IED: Contributing Factors &amp; Planning</a:t>
            </a:r>
          </a:p>
        </p:txBody>
      </p:sp>
      <p:pic>
        <p:nvPicPr>
          <p:cNvPr id="7" name="Picture 6" descr="Diagram&#10;&#10;Description automatically generated">
            <a:extLst>
              <a:ext uri="{FF2B5EF4-FFF2-40B4-BE49-F238E27FC236}">
                <a16:creationId xmlns:a16="http://schemas.microsoft.com/office/drawing/2014/main" id="{833E2B37-B67F-FD41-9365-C829646EA1E0}"/>
              </a:ext>
            </a:extLst>
          </p:cNvPr>
          <p:cNvPicPr>
            <a:picLocks noChangeAspect="1"/>
          </p:cNvPicPr>
          <p:nvPr/>
        </p:nvPicPr>
        <p:blipFill>
          <a:blip r:embed="rId2"/>
          <a:stretch>
            <a:fillRect/>
          </a:stretch>
        </p:blipFill>
        <p:spPr>
          <a:xfrm>
            <a:off x="129199" y="2255682"/>
            <a:ext cx="8679768" cy="4515233"/>
          </a:xfrm>
          <a:prstGeom prst="rect">
            <a:avLst/>
          </a:prstGeom>
        </p:spPr>
      </p:pic>
      <p:graphicFrame>
        <p:nvGraphicFramePr>
          <p:cNvPr id="6" name="Table 5">
            <a:extLst>
              <a:ext uri="{FF2B5EF4-FFF2-40B4-BE49-F238E27FC236}">
                <a16:creationId xmlns:a16="http://schemas.microsoft.com/office/drawing/2014/main" id="{3B1B5177-DCC1-9B4A-BFCF-0A9691780C16}"/>
              </a:ext>
            </a:extLst>
          </p:cNvPr>
          <p:cNvGraphicFramePr>
            <a:graphicFrameLocks noGrp="1"/>
          </p:cNvGraphicFramePr>
          <p:nvPr>
            <p:extLst>
              <p:ext uri="{D42A27DB-BD31-4B8C-83A1-F6EECF244321}">
                <p14:modId xmlns:p14="http://schemas.microsoft.com/office/powerpoint/2010/main" val="1997946448"/>
              </p:ext>
            </p:extLst>
          </p:nvPr>
        </p:nvGraphicFramePr>
        <p:xfrm>
          <a:off x="5758543" y="391532"/>
          <a:ext cx="6304259" cy="3021235"/>
        </p:xfrm>
        <a:graphic>
          <a:graphicData uri="http://schemas.openxmlformats.org/drawingml/2006/table">
            <a:tbl>
              <a:tblPr/>
              <a:tblGrid>
                <a:gridCol w="2497120">
                  <a:extLst>
                    <a:ext uri="{9D8B030D-6E8A-4147-A177-3AD203B41FA5}">
                      <a16:colId xmlns:a16="http://schemas.microsoft.com/office/drawing/2014/main" val="231515486"/>
                    </a:ext>
                  </a:extLst>
                </a:gridCol>
                <a:gridCol w="1090809">
                  <a:extLst>
                    <a:ext uri="{9D8B030D-6E8A-4147-A177-3AD203B41FA5}">
                      <a16:colId xmlns:a16="http://schemas.microsoft.com/office/drawing/2014/main" val="1031084978"/>
                    </a:ext>
                  </a:extLst>
                </a:gridCol>
                <a:gridCol w="2716329">
                  <a:extLst>
                    <a:ext uri="{9D8B030D-6E8A-4147-A177-3AD203B41FA5}">
                      <a16:colId xmlns:a16="http://schemas.microsoft.com/office/drawing/2014/main" val="3851067211"/>
                    </a:ext>
                  </a:extLst>
                </a:gridCol>
              </a:tblGrid>
              <a:tr h="464333">
                <a:tc>
                  <a:txBody>
                    <a:bodyPr/>
                    <a:lstStyle/>
                    <a:p>
                      <a:pPr algn="l"/>
                      <a:r>
                        <a:rPr lang="en-US" sz="1500" b="1" dirty="0">
                          <a:solidFill>
                            <a:srgbClr val="000000"/>
                          </a:solidFill>
                          <a:effectLst/>
                          <a:latin typeface="+mn-lt"/>
                        </a:rPr>
                        <a:t>Demonstration </a:t>
                      </a:r>
                      <a:endParaRPr lang="en-US" sz="1500" b="1"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l"/>
                      <a:r>
                        <a:rPr lang="en-US" sz="1500" dirty="0">
                          <a:solidFill>
                            <a:srgbClr val="000000"/>
                          </a:solidFill>
                          <a:effectLst/>
                          <a:latin typeface="+mn-lt"/>
                        </a:rPr>
                        <a:t>Q175331</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l"/>
                      <a:r>
                        <a:rPr lang="en-US" sz="1500" dirty="0">
                          <a:solidFill>
                            <a:srgbClr val="000000"/>
                          </a:solidFill>
                          <a:effectLst/>
                          <a:latin typeface="+mn-lt"/>
                        </a:rPr>
                        <a:t> demonstration that triggered the bomb</a:t>
                      </a:r>
                      <a:endParaRPr lang="en-US" sz="1500" dirty="0">
                        <a:effectLst/>
                        <a:latin typeface="+mn-lt"/>
                      </a:endParaRPr>
                    </a:p>
                  </a:txBody>
                  <a:tcPr marL="8647" marR="8647" marT="8647" marB="86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78494587"/>
                  </a:ext>
                </a:extLst>
              </a:tr>
              <a:tr h="372667">
                <a:tc>
                  <a:txBody>
                    <a:bodyPr/>
                    <a:lstStyle/>
                    <a:p>
                      <a:r>
                        <a:rPr lang="en-US" sz="1500" b="1" dirty="0">
                          <a:solidFill>
                            <a:srgbClr val="000000"/>
                          </a:solidFill>
                          <a:effectLst/>
                          <a:latin typeface="Helvetica Neue" panose="02000503000000020004" pitchFamily="2" charset="0"/>
                        </a:rPr>
                        <a:t>Learn bomb manufacturing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a:solidFill>
                            <a:srgbClr val="000000"/>
                          </a:solidFill>
                          <a:effectLst/>
                          <a:latin typeface="Helvetica Neue" panose="02000503000000020004" pitchFamily="2" charset="0"/>
                        </a:rPr>
                        <a:t>Q8434</a:t>
                      </a:r>
                      <a:endParaRPr lang="en-US" sz="150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dirty="0">
                          <a:solidFill>
                            <a:srgbClr val="000000"/>
                          </a:solidFill>
                          <a:effectLst/>
                          <a:latin typeface="Helvetica Neue" panose="02000503000000020004" pitchFamily="2" charset="0"/>
                        </a:rPr>
                        <a:t> learn about bomb making</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56688501"/>
                  </a:ext>
                </a:extLst>
              </a:tr>
              <a:tr h="468877">
                <a:tc>
                  <a:txBody>
                    <a:bodyPr/>
                    <a:lstStyle/>
                    <a:p>
                      <a:r>
                        <a:rPr lang="en-US" sz="1500" b="1" dirty="0">
                          <a:solidFill>
                            <a:srgbClr val="000000"/>
                          </a:solidFill>
                          <a:effectLst/>
                          <a:latin typeface="Helvetica Neue" panose="02000503000000020004" pitchFamily="2" charset="0"/>
                        </a:rPr>
                        <a:t>Get explosives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a:solidFill>
                            <a:srgbClr val="000000"/>
                          </a:solidFill>
                          <a:effectLst/>
                          <a:latin typeface="Helvetica Neue" panose="02000503000000020004" pitchFamily="2" charset="0"/>
                        </a:rPr>
                        <a:t>Q21651837</a:t>
                      </a:r>
                      <a:endParaRPr lang="en-US" sz="150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dirty="0">
                          <a:solidFill>
                            <a:srgbClr val="000000"/>
                          </a:solidFill>
                          <a:effectLst/>
                          <a:latin typeface="Helvetica Neue" panose="02000503000000020004" pitchFamily="2" charset="0"/>
                        </a:rPr>
                        <a:t> buy the materials to make the bomb</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0456959"/>
                  </a:ext>
                </a:extLst>
              </a:tr>
              <a:tr h="308725">
                <a:tc>
                  <a:txBody>
                    <a:bodyPr/>
                    <a:lstStyle/>
                    <a:p>
                      <a:r>
                        <a:rPr lang="en-US" sz="1500" b="1" dirty="0">
                          <a:solidFill>
                            <a:srgbClr val="000000"/>
                          </a:solidFill>
                          <a:effectLst/>
                          <a:latin typeface="Helvetica Neue" panose="02000503000000020004" pitchFamily="2" charset="0"/>
                        </a:rPr>
                        <a:t>Get car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a:solidFill>
                            <a:srgbClr val="000000"/>
                          </a:solidFill>
                          <a:effectLst/>
                          <a:latin typeface="Helvetica Neue" panose="02000503000000020004" pitchFamily="2" charset="0"/>
                        </a:rPr>
                        <a:t>Q21651837</a:t>
                      </a:r>
                      <a:endParaRPr lang="en-US" sz="150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dirty="0">
                          <a:solidFill>
                            <a:srgbClr val="000000"/>
                          </a:solidFill>
                          <a:effectLst/>
                          <a:latin typeface="Helvetica Neue" panose="02000503000000020004" pitchFamily="2" charset="0"/>
                        </a:rPr>
                        <a:t> buy the vehicle</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54740186"/>
                  </a:ext>
                </a:extLst>
              </a:tr>
              <a:tr h="468877">
                <a:tc>
                  <a:txBody>
                    <a:bodyPr/>
                    <a:lstStyle/>
                    <a:p>
                      <a:r>
                        <a:rPr lang="en-US" sz="1500" b="1">
                          <a:solidFill>
                            <a:srgbClr val="000000"/>
                          </a:solidFill>
                          <a:effectLst/>
                          <a:latin typeface="Helvetica Neue" panose="02000503000000020004" pitchFamily="2" charset="0"/>
                        </a:rPr>
                        <a:t>Manufacture of assemble IED </a:t>
                      </a:r>
                      <a:endParaRPr lang="en-US" sz="1500" b="1">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dirty="0">
                          <a:solidFill>
                            <a:srgbClr val="000000"/>
                          </a:solidFill>
                          <a:effectLst/>
                          <a:latin typeface="Helvetica Neue" panose="02000503000000020004" pitchFamily="2" charset="0"/>
                        </a:rPr>
                        <a:t>Q187939</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dirty="0">
                          <a:solidFill>
                            <a:srgbClr val="000000"/>
                          </a:solidFill>
                          <a:effectLst/>
                          <a:latin typeface="Helvetica Neue" panose="02000503000000020004" pitchFamily="2" charset="0"/>
                        </a:rPr>
                        <a:t> manufacturing the bomb</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44348334"/>
                  </a:ext>
                </a:extLst>
              </a:tr>
              <a:tr h="468877">
                <a:tc>
                  <a:txBody>
                    <a:bodyPr/>
                    <a:lstStyle/>
                    <a:p>
                      <a:r>
                        <a:rPr lang="en-US" sz="1500" b="1" dirty="0">
                          <a:solidFill>
                            <a:srgbClr val="000000"/>
                          </a:solidFill>
                          <a:effectLst/>
                          <a:latin typeface="Helvetica Neue" panose="02000503000000020004" pitchFamily="2" charset="0"/>
                        </a:rPr>
                        <a:t>Move IED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dirty="0">
                          <a:solidFill>
                            <a:srgbClr val="000000"/>
                          </a:solidFill>
                          <a:effectLst/>
                          <a:latin typeface="Helvetica Neue" panose="02000503000000020004" pitchFamily="2" charset="0"/>
                        </a:rPr>
                        <a:t>Q7590</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dirty="0">
                          <a:solidFill>
                            <a:srgbClr val="000000"/>
                          </a:solidFill>
                          <a:effectLst/>
                          <a:latin typeface="Helvetica Neue" panose="02000503000000020004" pitchFamily="2" charset="0"/>
                        </a:rPr>
                        <a:t> transport the bomb to some place</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68457529"/>
                  </a:ext>
                </a:extLst>
              </a:tr>
              <a:tr h="468877">
                <a:tc>
                  <a:txBody>
                    <a:bodyPr/>
                    <a:lstStyle/>
                    <a:p>
                      <a:r>
                        <a:rPr lang="en-US" sz="1500" b="1" dirty="0">
                          <a:solidFill>
                            <a:srgbClr val="000000"/>
                          </a:solidFill>
                          <a:effectLst/>
                          <a:latin typeface="Helvetica Neue" panose="02000503000000020004" pitchFamily="2" charset="0"/>
                        </a:rPr>
                        <a:t>Move car to assembly location </a:t>
                      </a:r>
                      <a:endParaRPr lang="en-US" sz="1500" b="1"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a:solidFill>
                            <a:srgbClr val="000000"/>
                          </a:solidFill>
                          <a:effectLst/>
                          <a:latin typeface="Helvetica Neue" panose="02000503000000020004" pitchFamily="2" charset="0"/>
                        </a:rPr>
                        <a:t>Q7590</a:t>
                      </a:r>
                      <a:endParaRPr lang="en-US" sz="150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r>
                        <a:rPr lang="en-US" sz="1500" dirty="0">
                          <a:solidFill>
                            <a:srgbClr val="000000"/>
                          </a:solidFill>
                          <a:effectLst/>
                          <a:latin typeface="Helvetica Neue" panose="02000503000000020004" pitchFamily="2" charset="0"/>
                        </a:rPr>
                        <a:t> transport the vehicle to some place</a:t>
                      </a:r>
                      <a:endParaRPr lang="en-US" sz="1500" dirty="0">
                        <a:effectLst/>
                      </a:endParaRPr>
                    </a:p>
                  </a:txBody>
                  <a:tcPr marL="10919" marR="10919" marT="10919" marB="109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82085783"/>
                  </a:ext>
                </a:extLst>
              </a:tr>
            </a:tbl>
          </a:graphicData>
        </a:graphic>
      </p:graphicFrame>
    </p:spTree>
    <p:extLst>
      <p:ext uri="{BB962C8B-B14F-4D97-AF65-F5344CB8AC3E}">
        <p14:creationId xmlns:p14="http://schemas.microsoft.com/office/powerpoint/2010/main" val="1847629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4D29-AC3A-F349-9536-A20F9F6FC579}"/>
              </a:ext>
            </a:extLst>
          </p:cNvPr>
          <p:cNvSpPr>
            <a:spLocks noGrp="1"/>
          </p:cNvSpPr>
          <p:nvPr>
            <p:ph type="title"/>
          </p:nvPr>
        </p:nvSpPr>
        <p:spPr/>
        <p:txBody>
          <a:bodyPr>
            <a:normAutofit fontScale="90000"/>
          </a:bodyPr>
          <a:lstStyle/>
          <a:p>
            <a:r>
              <a:rPr lang="en-US" dirty="0"/>
              <a:t>Car IED: Execution</a:t>
            </a:r>
          </a:p>
        </p:txBody>
      </p:sp>
      <p:sp>
        <p:nvSpPr>
          <p:cNvPr id="3" name="Text Placeholder 2">
            <a:extLst>
              <a:ext uri="{FF2B5EF4-FFF2-40B4-BE49-F238E27FC236}">
                <a16:creationId xmlns:a16="http://schemas.microsoft.com/office/drawing/2014/main" id="{49FDE2F2-CADD-E443-A3F4-D117B3695FFE}"/>
              </a:ext>
            </a:extLst>
          </p:cNvPr>
          <p:cNvSpPr>
            <a:spLocks noGrp="1"/>
          </p:cNvSpPr>
          <p:nvPr>
            <p:ph type="body" idx="1"/>
          </p:nvPr>
        </p:nvSpPr>
        <p:spPr/>
        <p:txBody>
          <a:bodyPr/>
          <a:lstStyle/>
          <a:p>
            <a:endParaRPr lang="en-US"/>
          </a:p>
        </p:txBody>
      </p:sp>
      <p:pic>
        <p:nvPicPr>
          <p:cNvPr id="6" name="Picture 5" descr="Diagram&#10;&#10;Description automatically generated">
            <a:extLst>
              <a:ext uri="{FF2B5EF4-FFF2-40B4-BE49-F238E27FC236}">
                <a16:creationId xmlns:a16="http://schemas.microsoft.com/office/drawing/2014/main" id="{A867987A-D770-0743-8F77-88C1C0D291E9}"/>
              </a:ext>
            </a:extLst>
          </p:cNvPr>
          <p:cNvPicPr>
            <a:picLocks noChangeAspect="1"/>
          </p:cNvPicPr>
          <p:nvPr/>
        </p:nvPicPr>
        <p:blipFill>
          <a:blip r:embed="rId2"/>
          <a:stretch>
            <a:fillRect/>
          </a:stretch>
        </p:blipFill>
        <p:spPr>
          <a:xfrm>
            <a:off x="0" y="1228842"/>
            <a:ext cx="7314395" cy="5416997"/>
          </a:xfrm>
          <a:prstGeom prst="rect">
            <a:avLst/>
          </a:prstGeom>
        </p:spPr>
      </p:pic>
      <p:graphicFrame>
        <p:nvGraphicFramePr>
          <p:cNvPr id="9" name="Table 8">
            <a:extLst>
              <a:ext uri="{FF2B5EF4-FFF2-40B4-BE49-F238E27FC236}">
                <a16:creationId xmlns:a16="http://schemas.microsoft.com/office/drawing/2014/main" id="{1FC924BC-2799-F54C-BF66-3123869FCCC0}"/>
              </a:ext>
            </a:extLst>
          </p:cNvPr>
          <p:cNvGraphicFramePr>
            <a:graphicFrameLocks noGrp="1"/>
          </p:cNvGraphicFramePr>
          <p:nvPr>
            <p:extLst>
              <p:ext uri="{D42A27DB-BD31-4B8C-83A1-F6EECF244321}">
                <p14:modId xmlns:p14="http://schemas.microsoft.com/office/powerpoint/2010/main" val="1411061415"/>
              </p:ext>
            </p:extLst>
          </p:nvPr>
        </p:nvGraphicFramePr>
        <p:xfrm>
          <a:off x="7314395" y="593367"/>
          <a:ext cx="4692880" cy="6214205"/>
        </p:xfrm>
        <a:graphic>
          <a:graphicData uri="http://schemas.openxmlformats.org/drawingml/2006/table">
            <a:tbl>
              <a:tblPr/>
              <a:tblGrid>
                <a:gridCol w="1564293">
                  <a:extLst>
                    <a:ext uri="{9D8B030D-6E8A-4147-A177-3AD203B41FA5}">
                      <a16:colId xmlns:a16="http://schemas.microsoft.com/office/drawing/2014/main" val="249627760"/>
                    </a:ext>
                  </a:extLst>
                </a:gridCol>
                <a:gridCol w="1158160">
                  <a:extLst>
                    <a:ext uri="{9D8B030D-6E8A-4147-A177-3AD203B41FA5}">
                      <a16:colId xmlns:a16="http://schemas.microsoft.com/office/drawing/2014/main" val="2268464871"/>
                    </a:ext>
                  </a:extLst>
                </a:gridCol>
                <a:gridCol w="1970427">
                  <a:extLst>
                    <a:ext uri="{9D8B030D-6E8A-4147-A177-3AD203B41FA5}">
                      <a16:colId xmlns:a16="http://schemas.microsoft.com/office/drawing/2014/main" val="994721872"/>
                    </a:ext>
                  </a:extLst>
                </a:gridCol>
              </a:tblGrid>
              <a:tr h="282124">
                <a:tc>
                  <a:txBody>
                    <a:bodyPr/>
                    <a:lstStyle/>
                    <a:p>
                      <a:r>
                        <a:rPr lang="en-US" sz="1500" b="1" dirty="0">
                          <a:solidFill>
                            <a:srgbClr val="000000"/>
                          </a:solidFill>
                          <a:effectLst/>
                          <a:latin typeface="Helvetica Neue" panose="02000503000000020004" pitchFamily="2" charset="0"/>
                        </a:rPr>
                        <a:t>Attack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Q1174599</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attack</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7573626"/>
                  </a:ext>
                </a:extLst>
              </a:tr>
              <a:tr h="282124">
                <a:tc>
                  <a:txBody>
                    <a:bodyPr/>
                    <a:lstStyle/>
                    <a:p>
                      <a:r>
                        <a:rPr lang="en-US" sz="1500" b="1" dirty="0">
                          <a:solidFill>
                            <a:srgbClr val="000000"/>
                          </a:solidFill>
                          <a:effectLst/>
                          <a:latin typeface="Helvetica Neue" panose="02000503000000020004" pitchFamily="2" charset="0"/>
                        </a:rPr>
                        <a:t>Detonate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Q891854</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 bomb_attack</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2910228"/>
                  </a:ext>
                </a:extLst>
              </a:tr>
              <a:tr h="461547">
                <a:tc>
                  <a:txBody>
                    <a:bodyPr/>
                    <a:lstStyle/>
                    <a:p>
                      <a:r>
                        <a:rPr lang="en-US" sz="1500" b="1" dirty="0">
                          <a:solidFill>
                            <a:srgbClr val="000000"/>
                          </a:solidFill>
                          <a:effectLst/>
                          <a:latin typeface="Helvetica Neue" panose="02000503000000020004" pitchFamily="2" charset="0"/>
                        </a:rPr>
                        <a:t>Crash car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Q11822042</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crash the car and the bomb</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170140"/>
                  </a:ext>
                </a:extLst>
              </a:tr>
              <a:tr h="811984">
                <a:tc>
                  <a:txBody>
                    <a:bodyPr/>
                    <a:lstStyle/>
                    <a:p>
                      <a:r>
                        <a:rPr lang="en-US" sz="1500" b="1" dirty="0">
                          <a:solidFill>
                            <a:srgbClr val="000000"/>
                          </a:solidFill>
                          <a:effectLst/>
                          <a:latin typeface="Helvetica Neue" panose="02000503000000020004" pitchFamily="2" charset="0"/>
                        </a:rPr>
                        <a:t>Explosion from IED and car crash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Q179057</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262177"/>
                  </a:ext>
                </a:extLst>
              </a:tr>
              <a:tr h="547053">
                <a:tc>
                  <a:txBody>
                    <a:bodyPr/>
                    <a:lstStyle/>
                    <a:p>
                      <a:r>
                        <a:rPr lang="en-US" sz="1500" b="1" dirty="0">
                          <a:solidFill>
                            <a:srgbClr val="000000"/>
                          </a:solidFill>
                          <a:effectLst/>
                          <a:latin typeface="Helvetica Neue" panose="02000503000000020004" pitchFamily="2" charset="0"/>
                        </a:rPr>
                        <a:t>Injury from attack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Q193078</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injury from the attack</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0949164"/>
                  </a:ext>
                </a:extLst>
              </a:tr>
              <a:tr h="547053">
                <a:tc>
                  <a:txBody>
                    <a:bodyPr/>
                    <a:lstStyle/>
                    <a:p>
                      <a:r>
                        <a:rPr lang="en-US" sz="1500" b="1" dirty="0">
                          <a:solidFill>
                            <a:srgbClr val="000000"/>
                          </a:solidFill>
                          <a:effectLst/>
                          <a:latin typeface="Helvetica Neue" panose="02000503000000020004" pitchFamily="2" charset="0"/>
                        </a:rPr>
                        <a:t>Destruction from explosion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Q17781833</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destruction from the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4944339"/>
                  </a:ext>
                </a:extLst>
              </a:tr>
              <a:tr h="547053">
                <a:tc>
                  <a:txBody>
                    <a:bodyPr/>
                    <a:lstStyle/>
                    <a:p>
                      <a:r>
                        <a:rPr lang="en-US" sz="1500" b="1" dirty="0">
                          <a:solidFill>
                            <a:srgbClr val="000000"/>
                          </a:solidFill>
                          <a:effectLst/>
                          <a:latin typeface="Helvetica Neue" panose="02000503000000020004" pitchFamily="2" charset="0"/>
                        </a:rPr>
                        <a:t>Damage from explosion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Q481609</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damage from the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1950211"/>
                  </a:ext>
                </a:extLst>
              </a:tr>
              <a:tr h="547053">
                <a:tc>
                  <a:txBody>
                    <a:bodyPr/>
                    <a:lstStyle/>
                    <a:p>
                      <a:r>
                        <a:rPr lang="en-US" sz="1500" b="1" dirty="0">
                          <a:solidFill>
                            <a:srgbClr val="000000"/>
                          </a:solidFill>
                          <a:effectLst/>
                          <a:latin typeface="Helvetica Neue" panose="02000503000000020004" pitchFamily="2" charset="0"/>
                        </a:rPr>
                        <a:t>Death from attack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Q4</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death from the attack</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767471"/>
                  </a:ext>
                </a:extLst>
              </a:tr>
              <a:tr h="547053">
                <a:tc>
                  <a:txBody>
                    <a:bodyPr/>
                    <a:lstStyle/>
                    <a:p>
                      <a:r>
                        <a:rPr lang="en-US" sz="1500" b="1" dirty="0">
                          <a:solidFill>
                            <a:srgbClr val="000000"/>
                          </a:solidFill>
                          <a:effectLst/>
                          <a:latin typeface="Helvetica Neue" panose="02000503000000020004" pitchFamily="2" charset="0"/>
                        </a:rPr>
                        <a:t>Injury from detonation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Q193078</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injury from the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2346635"/>
                  </a:ext>
                </a:extLst>
              </a:tr>
              <a:tr h="547053">
                <a:tc>
                  <a:txBody>
                    <a:bodyPr/>
                    <a:lstStyle/>
                    <a:p>
                      <a:r>
                        <a:rPr lang="en-US" sz="1500" b="1" dirty="0">
                          <a:solidFill>
                            <a:srgbClr val="000000"/>
                          </a:solidFill>
                          <a:effectLst/>
                          <a:latin typeface="Helvetica Neue" panose="02000503000000020004" pitchFamily="2" charset="0"/>
                        </a:rPr>
                        <a:t>Medical intervention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Q179661</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treatment for victims</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1377988"/>
                  </a:ext>
                </a:extLst>
              </a:tr>
              <a:tr h="547053">
                <a:tc>
                  <a:txBody>
                    <a:bodyPr/>
                    <a:lstStyle/>
                    <a:p>
                      <a:r>
                        <a:rPr lang="en-US" sz="1500" b="1" dirty="0">
                          <a:solidFill>
                            <a:srgbClr val="000000"/>
                          </a:solidFill>
                          <a:effectLst/>
                          <a:latin typeface="Helvetica Neue" panose="02000503000000020004" pitchFamily="2" charset="0"/>
                        </a:rPr>
                        <a:t>Death due to explosion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Q4</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death from the explosion</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083994"/>
                  </a:ext>
                </a:extLst>
              </a:tr>
              <a:tr h="547053">
                <a:tc>
                  <a:txBody>
                    <a:bodyPr/>
                    <a:lstStyle/>
                    <a:p>
                      <a:r>
                        <a:rPr lang="en-US" sz="1500" b="1" dirty="0">
                          <a:solidFill>
                            <a:srgbClr val="000000"/>
                          </a:solidFill>
                          <a:effectLst/>
                          <a:latin typeface="Helvetica Neue" panose="02000503000000020004" pitchFamily="2" charset="0"/>
                        </a:rPr>
                        <a:t>Move car to attack location </a:t>
                      </a:r>
                      <a:endParaRPr lang="en-US" sz="15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Neue" panose="02000503000000020004" pitchFamily="2" charset="0"/>
                        </a:rPr>
                        <a:t>Q7590</a:t>
                      </a:r>
                      <a:endParaRPr lang="en-US" sz="15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000000"/>
                          </a:solidFill>
                          <a:effectLst/>
                          <a:latin typeface="Helvetica Neue" panose="02000503000000020004" pitchFamily="2" charset="0"/>
                        </a:rPr>
                        <a:t> transport the car to attack people</a:t>
                      </a:r>
                      <a:endParaRPr lang="en-US" sz="15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130163"/>
                  </a:ext>
                </a:extLst>
              </a:tr>
            </a:tbl>
          </a:graphicData>
        </a:graphic>
      </p:graphicFrame>
    </p:spTree>
    <p:extLst>
      <p:ext uri="{BB962C8B-B14F-4D97-AF65-F5344CB8AC3E}">
        <p14:creationId xmlns:p14="http://schemas.microsoft.com/office/powerpoint/2010/main" val="250628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4D29-AC3A-F349-9536-A20F9F6FC579}"/>
              </a:ext>
            </a:extLst>
          </p:cNvPr>
          <p:cNvSpPr>
            <a:spLocks noGrp="1"/>
          </p:cNvSpPr>
          <p:nvPr>
            <p:ph type="title"/>
          </p:nvPr>
        </p:nvSpPr>
        <p:spPr>
          <a:xfrm>
            <a:off x="0" y="4245429"/>
            <a:ext cx="2761709" cy="763600"/>
          </a:xfrm>
        </p:spPr>
        <p:txBody>
          <a:bodyPr>
            <a:normAutofit fontScale="90000"/>
          </a:bodyPr>
          <a:lstStyle/>
          <a:p>
            <a:r>
              <a:rPr lang="en-US" dirty="0"/>
              <a:t>Car-IED: Aftermath</a:t>
            </a:r>
          </a:p>
        </p:txBody>
      </p:sp>
      <p:pic>
        <p:nvPicPr>
          <p:cNvPr id="5" name="Picture 4" descr="Diagram&#10;&#10;Description automatically generated">
            <a:extLst>
              <a:ext uri="{FF2B5EF4-FFF2-40B4-BE49-F238E27FC236}">
                <a16:creationId xmlns:a16="http://schemas.microsoft.com/office/drawing/2014/main" id="{0D140DCE-48C0-8248-A985-3B949E0D2963}"/>
              </a:ext>
            </a:extLst>
          </p:cNvPr>
          <p:cNvPicPr>
            <a:picLocks noChangeAspect="1"/>
          </p:cNvPicPr>
          <p:nvPr/>
        </p:nvPicPr>
        <p:blipFill>
          <a:blip r:embed="rId2"/>
          <a:stretch>
            <a:fillRect/>
          </a:stretch>
        </p:blipFill>
        <p:spPr>
          <a:xfrm>
            <a:off x="2329237" y="2120255"/>
            <a:ext cx="9678035" cy="4728000"/>
          </a:xfrm>
          <a:prstGeom prst="rect">
            <a:avLst/>
          </a:prstGeom>
        </p:spPr>
      </p:pic>
      <p:graphicFrame>
        <p:nvGraphicFramePr>
          <p:cNvPr id="7" name="Table 6">
            <a:extLst>
              <a:ext uri="{FF2B5EF4-FFF2-40B4-BE49-F238E27FC236}">
                <a16:creationId xmlns:a16="http://schemas.microsoft.com/office/drawing/2014/main" id="{4486EA12-6F55-1C47-8ADC-48CE79FB0F95}"/>
              </a:ext>
            </a:extLst>
          </p:cNvPr>
          <p:cNvGraphicFramePr>
            <a:graphicFrameLocks noGrp="1"/>
          </p:cNvGraphicFramePr>
          <p:nvPr>
            <p:extLst>
              <p:ext uri="{D42A27DB-BD31-4B8C-83A1-F6EECF244321}">
                <p14:modId xmlns:p14="http://schemas.microsoft.com/office/powerpoint/2010/main" val="3435888342"/>
              </p:ext>
            </p:extLst>
          </p:nvPr>
        </p:nvGraphicFramePr>
        <p:xfrm>
          <a:off x="184729" y="196434"/>
          <a:ext cx="8485140" cy="3190133"/>
        </p:xfrm>
        <a:graphic>
          <a:graphicData uri="http://schemas.openxmlformats.org/drawingml/2006/table">
            <a:tbl>
              <a:tblPr/>
              <a:tblGrid>
                <a:gridCol w="2828380">
                  <a:extLst>
                    <a:ext uri="{9D8B030D-6E8A-4147-A177-3AD203B41FA5}">
                      <a16:colId xmlns:a16="http://schemas.microsoft.com/office/drawing/2014/main" val="1699404787"/>
                    </a:ext>
                  </a:extLst>
                </a:gridCol>
                <a:gridCol w="1420347">
                  <a:extLst>
                    <a:ext uri="{9D8B030D-6E8A-4147-A177-3AD203B41FA5}">
                      <a16:colId xmlns:a16="http://schemas.microsoft.com/office/drawing/2014/main" val="1259372903"/>
                    </a:ext>
                  </a:extLst>
                </a:gridCol>
                <a:gridCol w="4236413">
                  <a:extLst>
                    <a:ext uri="{9D8B030D-6E8A-4147-A177-3AD203B41FA5}">
                      <a16:colId xmlns:a16="http://schemas.microsoft.com/office/drawing/2014/main" val="3913638832"/>
                    </a:ext>
                  </a:extLst>
                </a:gridCol>
              </a:tblGrid>
              <a:tr h="227867">
                <a:tc>
                  <a:txBody>
                    <a:bodyPr/>
                    <a:lstStyle/>
                    <a:p>
                      <a:r>
                        <a:rPr lang="en-US" sz="1400" b="1" dirty="0">
                          <a:solidFill>
                            <a:srgbClr val="000000"/>
                          </a:solidFill>
                          <a:effectLst/>
                          <a:latin typeface="Helvetica Neue" panose="02000503000000020004" pitchFamily="2" charset="0"/>
                        </a:rPr>
                        <a:t>Acquit defendant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Q1454723</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acquittal of the attacker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5544664"/>
                  </a:ext>
                </a:extLst>
              </a:tr>
              <a:tr h="227867">
                <a:tc>
                  <a:txBody>
                    <a:bodyPr/>
                    <a:lstStyle/>
                    <a:p>
                      <a:r>
                        <a:rPr lang="en-US" sz="1400" b="1" dirty="0">
                          <a:solidFill>
                            <a:srgbClr val="000000"/>
                          </a:solidFill>
                          <a:effectLst/>
                          <a:latin typeface="Helvetica Neue" panose="02000503000000020004" pitchFamily="2" charset="0"/>
                        </a:rPr>
                        <a:t>Medical intervention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Q179661</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treatment for the victim</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346457"/>
                  </a:ext>
                </a:extLst>
              </a:tr>
              <a:tr h="227867">
                <a:tc>
                  <a:txBody>
                    <a:bodyPr/>
                    <a:lstStyle/>
                    <a:p>
                      <a:r>
                        <a:rPr lang="en-US" sz="1400" b="1" dirty="0">
                          <a:solidFill>
                            <a:srgbClr val="000000"/>
                          </a:solidFill>
                          <a:effectLst/>
                          <a:latin typeface="Helvetica Neue" panose="02000503000000020004" pitchFamily="2" charset="0"/>
                        </a:rPr>
                        <a:t>Contact witness(es)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Q11024</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communication with the witness</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49504"/>
                  </a:ext>
                </a:extLst>
              </a:tr>
              <a:tr h="227867">
                <a:tc>
                  <a:txBody>
                    <a:bodyPr/>
                    <a:lstStyle/>
                    <a:p>
                      <a:r>
                        <a:rPr lang="en-US" sz="1400" b="1">
                          <a:solidFill>
                            <a:srgbClr val="000000"/>
                          </a:solidFill>
                          <a:effectLst/>
                          <a:latin typeface="Helvetica Neue" panose="02000503000000020004" pitchFamily="2" charset="0"/>
                        </a:rPr>
                        <a:t>Try in court </a:t>
                      </a:r>
                      <a:endParaRPr lang="en-US" sz="1400" b="1">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Q545861</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legal_hearing</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7116138"/>
                  </a:ext>
                </a:extLst>
              </a:tr>
              <a:tr h="227867">
                <a:tc>
                  <a:txBody>
                    <a:bodyPr/>
                    <a:lstStyle/>
                    <a:p>
                      <a:r>
                        <a:rPr lang="en-US" sz="1400" b="1" dirty="0">
                          <a:solidFill>
                            <a:srgbClr val="000000"/>
                          </a:solidFill>
                          <a:effectLst/>
                          <a:latin typeface="Helvetica Neue" panose="02000503000000020004" pitchFamily="2" charset="0"/>
                        </a:rPr>
                        <a:t>Officials meet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Q21170798</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meeting with officials</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67427"/>
                  </a:ext>
                </a:extLst>
              </a:tr>
              <a:tr h="227867">
                <a:tc>
                  <a:txBody>
                    <a:bodyPr/>
                    <a:lstStyle/>
                    <a:p>
                      <a:r>
                        <a:rPr lang="en-US" sz="1400" b="1" dirty="0">
                          <a:solidFill>
                            <a:srgbClr val="000000"/>
                          </a:solidFill>
                          <a:effectLst/>
                          <a:latin typeface="Helvetica Neue" panose="02000503000000020004" pitchFamily="2" charset="0"/>
                        </a:rPr>
                        <a:t>Investigate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Q1964968</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 criminal_investigation</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8639104"/>
                  </a:ext>
                </a:extLst>
              </a:tr>
              <a:tr h="227867">
                <a:tc>
                  <a:txBody>
                    <a:bodyPr/>
                    <a:lstStyle/>
                    <a:p>
                      <a:r>
                        <a:rPr lang="en-US" sz="1400" b="1" dirty="0">
                          <a:solidFill>
                            <a:srgbClr val="000000"/>
                          </a:solidFill>
                          <a:effectLst/>
                          <a:latin typeface="Helvetica Neue" panose="02000503000000020004" pitchFamily="2" charset="0"/>
                        </a:rPr>
                        <a:t>Retaliatory attack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Q1174599</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attack after the bombing</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043011"/>
                  </a:ext>
                </a:extLst>
              </a:tr>
              <a:tr h="227867">
                <a:tc>
                  <a:txBody>
                    <a:bodyPr/>
                    <a:lstStyle/>
                    <a:p>
                      <a:r>
                        <a:rPr lang="en-US" sz="1400" b="1">
                          <a:solidFill>
                            <a:srgbClr val="000000"/>
                          </a:solidFill>
                          <a:effectLst/>
                          <a:latin typeface="Helvetica Neue" panose="02000503000000020004" pitchFamily="2" charset="0"/>
                        </a:rPr>
                        <a:t>Arrest suspect </a:t>
                      </a:r>
                      <a:endParaRPr lang="en-US" sz="1400" b="1">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Q1403016</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arrest the bomber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5581687"/>
                  </a:ext>
                </a:extLst>
              </a:tr>
              <a:tr h="227867">
                <a:tc>
                  <a:txBody>
                    <a:bodyPr/>
                    <a:lstStyle/>
                    <a:p>
                      <a:r>
                        <a:rPr lang="en-US" sz="1400" b="1" dirty="0">
                          <a:solidFill>
                            <a:srgbClr val="000000"/>
                          </a:solidFill>
                          <a:effectLst/>
                          <a:latin typeface="Helvetica Neue" panose="02000503000000020004" pitchFamily="2" charset="0"/>
                        </a:rPr>
                        <a:t>Indict suspect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Q19357312</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accusation of the bomber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1534599"/>
                  </a:ext>
                </a:extLst>
              </a:tr>
              <a:tr h="227867">
                <a:tc>
                  <a:txBody>
                    <a:bodyPr/>
                    <a:lstStyle/>
                    <a:p>
                      <a:r>
                        <a:rPr lang="en-US" sz="1400" b="1" dirty="0">
                          <a:solidFill>
                            <a:srgbClr val="000000"/>
                          </a:solidFill>
                          <a:effectLst/>
                          <a:latin typeface="Helvetica Neue" panose="02000503000000020004" pitchFamily="2" charset="0"/>
                        </a:rPr>
                        <a:t>Correspondence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Q1472062</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remote_communication</a:t>
                      </a:r>
                      <a:r>
                        <a:rPr lang="en-US" sz="1400" dirty="0">
                          <a:solidFill>
                            <a:srgbClr val="000000"/>
                          </a:solidFill>
                          <a:effectLst/>
                          <a:latin typeface="Helvetica Neue" panose="02000503000000020004" pitchFamily="2" charset="0"/>
                        </a:rPr>
                        <a:t> with witness</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930801"/>
                  </a:ext>
                </a:extLst>
              </a:tr>
              <a:tr h="227867">
                <a:tc>
                  <a:txBody>
                    <a:bodyPr/>
                    <a:lstStyle/>
                    <a:p>
                      <a:r>
                        <a:rPr lang="en-US" sz="1400" b="1" dirty="0">
                          <a:solidFill>
                            <a:srgbClr val="000000"/>
                          </a:solidFill>
                          <a:effectLst/>
                          <a:latin typeface="Helvetica Neue" panose="02000503000000020004" pitchFamily="2" charset="0"/>
                        </a:rPr>
                        <a:t>Convict accused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Q2916183</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conviction of the bomber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8213471"/>
                  </a:ext>
                </a:extLst>
              </a:tr>
              <a:tr h="227867">
                <a:tc>
                  <a:txBody>
                    <a:bodyPr/>
                    <a:lstStyle/>
                    <a:p>
                      <a:r>
                        <a:rPr lang="en-US" sz="1400" b="1" dirty="0">
                          <a:solidFill>
                            <a:srgbClr val="000000"/>
                          </a:solidFill>
                          <a:effectLst/>
                          <a:latin typeface="Helvetica Neue" panose="02000503000000020004" pitchFamily="2" charset="0"/>
                        </a:rPr>
                        <a:t>Broadcast decision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Q567303</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announcement of the final decision</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336478"/>
                  </a:ext>
                </a:extLst>
              </a:tr>
              <a:tr h="227867">
                <a:tc>
                  <a:txBody>
                    <a:bodyPr/>
                    <a:lstStyle/>
                    <a:p>
                      <a:r>
                        <a:rPr lang="en-US" sz="1400" b="1" dirty="0">
                          <a:solidFill>
                            <a:srgbClr val="000000"/>
                          </a:solidFill>
                          <a:effectLst/>
                          <a:latin typeface="Helvetica Neue" panose="02000503000000020004" pitchFamily="2" charset="0"/>
                        </a:rPr>
                        <a:t>Issue sentence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Q1763090</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sentence of the bomber</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0942616"/>
                  </a:ext>
                </a:extLst>
              </a:tr>
              <a:tr h="227867">
                <a:tc>
                  <a:txBody>
                    <a:bodyPr/>
                    <a:lstStyle/>
                    <a:p>
                      <a:r>
                        <a:rPr lang="en-US" sz="1400" b="1" dirty="0">
                          <a:solidFill>
                            <a:srgbClr val="000000"/>
                          </a:solidFill>
                          <a:effectLst/>
                          <a:latin typeface="Helvetica Neue" panose="02000503000000020004" pitchFamily="2" charset="0"/>
                        </a:rPr>
                        <a:t>Medical troops arrive </a:t>
                      </a:r>
                      <a:endParaRPr lang="en-US" sz="1400" b="1"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Q7590</a:t>
                      </a:r>
                      <a:endParaRPr lang="en-US" sz="140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medical team arrives</a:t>
                      </a:r>
                      <a:endParaRPr lang="en-US" sz="1400" dirty="0">
                        <a:effectLst/>
                      </a:endParaRPr>
                    </a:p>
                  </a:txBody>
                  <a:tcPr marL="7253" marR="7253" marT="7253" marB="725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6107307"/>
                  </a:ext>
                </a:extLst>
              </a:tr>
            </a:tbl>
          </a:graphicData>
        </a:graphic>
      </p:graphicFrame>
    </p:spTree>
    <p:extLst>
      <p:ext uri="{BB962C8B-B14F-4D97-AF65-F5344CB8AC3E}">
        <p14:creationId xmlns:p14="http://schemas.microsoft.com/office/powerpoint/2010/main" val="2035888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51B0-5A85-0041-B4A6-1149DC128ACC}"/>
              </a:ext>
            </a:extLst>
          </p:cNvPr>
          <p:cNvSpPr>
            <a:spLocks noGrp="1"/>
          </p:cNvSpPr>
          <p:nvPr>
            <p:ph type="title"/>
          </p:nvPr>
        </p:nvSpPr>
        <p:spPr>
          <a:xfrm>
            <a:off x="415600" y="236235"/>
            <a:ext cx="11360800" cy="763600"/>
          </a:xfrm>
        </p:spPr>
        <p:txBody>
          <a:bodyPr>
            <a:normAutofit fontScale="90000"/>
          </a:bodyPr>
          <a:lstStyle/>
          <a:p>
            <a:r>
              <a:rPr lang="en-US" dirty="0"/>
              <a:t>General Attack Schema</a:t>
            </a:r>
          </a:p>
        </p:txBody>
      </p:sp>
      <p:pic>
        <p:nvPicPr>
          <p:cNvPr id="6" name="Picture 5" descr="Diagram&#10;&#10;Description automatically generated">
            <a:extLst>
              <a:ext uri="{FF2B5EF4-FFF2-40B4-BE49-F238E27FC236}">
                <a16:creationId xmlns:a16="http://schemas.microsoft.com/office/drawing/2014/main" id="{EFA62279-1CBC-C544-B8F5-1E9CB9483F2C}"/>
              </a:ext>
            </a:extLst>
          </p:cNvPr>
          <p:cNvPicPr>
            <a:picLocks noChangeAspect="1"/>
          </p:cNvPicPr>
          <p:nvPr/>
        </p:nvPicPr>
        <p:blipFill>
          <a:blip r:embed="rId2"/>
          <a:stretch>
            <a:fillRect/>
          </a:stretch>
        </p:blipFill>
        <p:spPr>
          <a:xfrm>
            <a:off x="-123155" y="2223832"/>
            <a:ext cx="10328043" cy="4718969"/>
          </a:xfrm>
          <a:prstGeom prst="rect">
            <a:avLst/>
          </a:prstGeom>
        </p:spPr>
      </p:pic>
      <p:graphicFrame>
        <p:nvGraphicFramePr>
          <p:cNvPr id="7" name="Table 6">
            <a:extLst>
              <a:ext uri="{FF2B5EF4-FFF2-40B4-BE49-F238E27FC236}">
                <a16:creationId xmlns:a16="http://schemas.microsoft.com/office/drawing/2014/main" id="{D02A670D-C4B4-2F40-B2A1-77322BE74D84}"/>
              </a:ext>
            </a:extLst>
          </p:cNvPr>
          <p:cNvGraphicFramePr>
            <a:graphicFrameLocks noGrp="1"/>
          </p:cNvGraphicFramePr>
          <p:nvPr>
            <p:extLst>
              <p:ext uri="{D42A27DB-BD31-4B8C-83A1-F6EECF244321}">
                <p14:modId xmlns:p14="http://schemas.microsoft.com/office/powerpoint/2010/main" val="2058303329"/>
              </p:ext>
            </p:extLst>
          </p:nvPr>
        </p:nvGraphicFramePr>
        <p:xfrm>
          <a:off x="276054" y="1077741"/>
          <a:ext cx="5819948" cy="1492323"/>
        </p:xfrm>
        <a:graphic>
          <a:graphicData uri="http://schemas.openxmlformats.org/drawingml/2006/table">
            <a:tbl>
              <a:tblPr/>
              <a:tblGrid>
                <a:gridCol w="1939983">
                  <a:extLst>
                    <a:ext uri="{9D8B030D-6E8A-4147-A177-3AD203B41FA5}">
                      <a16:colId xmlns:a16="http://schemas.microsoft.com/office/drawing/2014/main" val="4081032962"/>
                    </a:ext>
                  </a:extLst>
                </a:gridCol>
                <a:gridCol w="1532941">
                  <a:extLst>
                    <a:ext uri="{9D8B030D-6E8A-4147-A177-3AD203B41FA5}">
                      <a16:colId xmlns:a16="http://schemas.microsoft.com/office/drawing/2014/main" val="1105677234"/>
                    </a:ext>
                  </a:extLst>
                </a:gridCol>
                <a:gridCol w="2347024">
                  <a:extLst>
                    <a:ext uri="{9D8B030D-6E8A-4147-A177-3AD203B41FA5}">
                      <a16:colId xmlns:a16="http://schemas.microsoft.com/office/drawing/2014/main" val="1506998600"/>
                    </a:ext>
                  </a:extLst>
                </a:gridCol>
              </a:tblGrid>
              <a:tr h="231493">
                <a:tc>
                  <a:txBody>
                    <a:bodyPr/>
                    <a:lstStyle/>
                    <a:p>
                      <a:r>
                        <a:rPr lang="en-US" sz="1300" b="1" dirty="0">
                          <a:solidFill>
                            <a:srgbClr val="000000"/>
                          </a:solidFill>
                          <a:effectLst/>
                          <a:latin typeface="Helvetica Neue" panose="02000503000000020004" pitchFamily="2" charset="0"/>
                        </a:rPr>
                        <a:t>Attack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Q1174599</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attack happens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758971"/>
                  </a:ext>
                </a:extLst>
              </a:tr>
              <a:tr h="265948">
                <a:tc>
                  <a:txBody>
                    <a:bodyPr/>
                    <a:lstStyle/>
                    <a:p>
                      <a:r>
                        <a:rPr lang="en-US" sz="1300" b="1" dirty="0">
                          <a:solidFill>
                            <a:srgbClr val="000000"/>
                          </a:solidFill>
                          <a:effectLst/>
                          <a:latin typeface="Helvetica Neue" panose="02000503000000020004" pitchFamily="2" charset="0"/>
                        </a:rPr>
                        <a:t>Damage from attack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Q481609</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damage from the attack</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523406"/>
                  </a:ext>
                </a:extLst>
              </a:tr>
              <a:tr h="265948">
                <a:tc>
                  <a:txBody>
                    <a:bodyPr/>
                    <a:lstStyle/>
                    <a:p>
                      <a:r>
                        <a:rPr lang="en-US" sz="1300" b="1" dirty="0">
                          <a:solidFill>
                            <a:srgbClr val="000000"/>
                          </a:solidFill>
                          <a:effectLst/>
                          <a:latin typeface="Helvetica Neue" panose="02000503000000020004" pitchFamily="2" charset="0"/>
                        </a:rPr>
                        <a:t>Acquit defendant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Q1454723</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acquittal of the attacker</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094905"/>
                  </a:ext>
                </a:extLst>
              </a:tr>
              <a:tr h="231493">
                <a:tc>
                  <a:txBody>
                    <a:bodyPr/>
                    <a:lstStyle/>
                    <a:p>
                      <a:r>
                        <a:rPr lang="en-US" sz="1300" b="1" dirty="0">
                          <a:solidFill>
                            <a:srgbClr val="000000"/>
                          </a:solidFill>
                          <a:effectLst/>
                          <a:latin typeface="Helvetica Neue" panose="02000503000000020004" pitchFamily="2" charset="0"/>
                        </a:rPr>
                        <a:t>Death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Q4</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death of the victims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0816455"/>
                  </a:ext>
                </a:extLst>
              </a:tr>
              <a:tr h="265948">
                <a:tc>
                  <a:txBody>
                    <a:bodyPr/>
                    <a:lstStyle/>
                    <a:p>
                      <a:r>
                        <a:rPr lang="en-US" sz="1300" b="1" dirty="0">
                          <a:solidFill>
                            <a:srgbClr val="000000"/>
                          </a:solidFill>
                          <a:effectLst/>
                          <a:latin typeface="Helvetica Neue" panose="02000503000000020004" pitchFamily="2" charset="0"/>
                        </a:rPr>
                        <a:t>Medical troops arrive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Q7590</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medical team arrives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3768419"/>
                  </a:ext>
                </a:extLst>
              </a:tr>
              <a:tr h="231493">
                <a:tc>
                  <a:txBody>
                    <a:bodyPr/>
                    <a:lstStyle/>
                    <a:p>
                      <a:r>
                        <a:rPr lang="en-US" sz="1300" b="1" dirty="0">
                          <a:solidFill>
                            <a:srgbClr val="000000"/>
                          </a:solidFill>
                          <a:effectLst/>
                          <a:latin typeface="Helvetica Neue" panose="02000503000000020004" pitchFamily="2" charset="0"/>
                        </a:rPr>
                        <a:t>Injury </a:t>
                      </a:r>
                      <a:endParaRPr lang="en-US" sz="1300" b="1"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Q193078</a:t>
                      </a:r>
                      <a:endParaRPr lang="en-US" sz="130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 injury of victims</a:t>
                      </a:r>
                      <a:endParaRPr lang="en-US" sz="1300" dirty="0">
                        <a:effectLst/>
                      </a:endParaRPr>
                    </a:p>
                  </a:txBody>
                  <a:tcPr marL="14147" marR="14147" marT="14147" marB="141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799426"/>
                  </a:ext>
                </a:extLst>
              </a:tr>
            </a:tbl>
          </a:graphicData>
        </a:graphic>
      </p:graphicFrame>
      <p:graphicFrame>
        <p:nvGraphicFramePr>
          <p:cNvPr id="4" name="Table 3">
            <a:extLst>
              <a:ext uri="{FF2B5EF4-FFF2-40B4-BE49-F238E27FC236}">
                <a16:creationId xmlns:a16="http://schemas.microsoft.com/office/drawing/2014/main" id="{E6E74C31-26C6-274A-A546-2BAA6568EC12}"/>
              </a:ext>
            </a:extLst>
          </p:cNvPr>
          <p:cNvGraphicFramePr>
            <a:graphicFrameLocks noGrp="1"/>
          </p:cNvGraphicFramePr>
          <p:nvPr>
            <p:extLst>
              <p:ext uri="{D42A27DB-BD31-4B8C-83A1-F6EECF244321}">
                <p14:modId xmlns:p14="http://schemas.microsoft.com/office/powerpoint/2010/main" val="1419532480"/>
              </p:ext>
            </p:extLst>
          </p:nvPr>
        </p:nvGraphicFramePr>
        <p:xfrm>
          <a:off x="6770218" y="51341"/>
          <a:ext cx="5483355" cy="4386360"/>
        </p:xfrm>
        <a:graphic>
          <a:graphicData uri="http://schemas.openxmlformats.org/drawingml/2006/table">
            <a:tbl>
              <a:tblPr/>
              <a:tblGrid>
                <a:gridCol w="1827785">
                  <a:extLst>
                    <a:ext uri="{9D8B030D-6E8A-4147-A177-3AD203B41FA5}">
                      <a16:colId xmlns:a16="http://schemas.microsoft.com/office/drawing/2014/main" val="4081032962"/>
                    </a:ext>
                  </a:extLst>
                </a:gridCol>
                <a:gridCol w="1198941">
                  <a:extLst>
                    <a:ext uri="{9D8B030D-6E8A-4147-A177-3AD203B41FA5}">
                      <a16:colId xmlns:a16="http://schemas.microsoft.com/office/drawing/2014/main" val="1105677234"/>
                    </a:ext>
                  </a:extLst>
                </a:gridCol>
                <a:gridCol w="2456629">
                  <a:extLst>
                    <a:ext uri="{9D8B030D-6E8A-4147-A177-3AD203B41FA5}">
                      <a16:colId xmlns:a16="http://schemas.microsoft.com/office/drawing/2014/main" val="1506998600"/>
                    </a:ext>
                  </a:extLst>
                </a:gridCol>
              </a:tblGrid>
              <a:tr h="265948">
                <a:tc>
                  <a:txBody>
                    <a:bodyPr/>
                    <a:lstStyle/>
                    <a:p>
                      <a:r>
                        <a:rPr lang="en-US" sz="1400" b="1" dirty="0">
                          <a:solidFill>
                            <a:srgbClr val="000000"/>
                          </a:solidFill>
                          <a:effectLst/>
                          <a:latin typeface="Helvetica Neue" panose="02000503000000020004" pitchFamily="2" charset="0"/>
                        </a:rPr>
                        <a:t>Medical intervention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Q179661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treatment of the victims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0998659"/>
                  </a:ext>
                </a:extLst>
              </a:tr>
              <a:tr h="241653">
                <a:tc>
                  <a:txBody>
                    <a:bodyPr/>
                    <a:lstStyle/>
                    <a:p>
                      <a:r>
                        <a:rPr lang="en-US" sz="1400" b="1" dirty="0">
                          <a:solidFill>
                            <a:srgbClr val="000000"/>
                          </a:solidFill>
                          <a:effectLst/>
                          <a:latin typeface="Helvetica Neue" panose="02000503000000020004" pitchFamily="2" charset="0"/>
                        </a:rPr>
                        <a:t>Arrest suspect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Q1403016</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a:solidFill>
                            <a:srgbClr val="000000"/>
                          </a:solidFill>
                          <a:effectLst/>
                          <a:latin typeface="Helvetica Neue" panose="02000503000000020004" pitchFamily="2" charset="0"/>
                        </a:rPr>
                        <a:t>arrest suspects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0705115"/>
                  </a:ext>
                </a:extLst>
              </a:tr>
              <a:tr h="241653">
                <a:tc>
                  <a:txBody>
                    <a:bodyPr/>
                    <a:lstStyle/>
                    <a:p>
                      <a:r>
                        <a:rPr lang="en-US" sz="1400" b="1">
                          <a:solidFill>
                            <a:srgbClr val="000000"/>
                          </a:solidFill>
                          <a:effectLst/>
                          <a:latin typeface="Helvetica Neue" panose="02000503000000020004" pitchFamily="2" charset="0"/>
                        </a:rPr>
                        <a:t>Try in court </a:t>
                      </a:r>
                      <a:endParaRPr lang="en-US" sz="1400" b="1">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Q545861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 legal_hearing</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9840248"/>
                  </a:ext>
                </a:extLst>
              </a:tr>
              <a:tr h="241653">
                <a:tc>
                  <a:txBody>
                    <a:bodyPr/>
                    <a:lstStyle/>
                    <a:p>
                      <a:r>
                        <a:rPr lang="en-US" sz="1400" b="1" dirty="0">
                          <a:solidFill>
                            <a:srgbClr val="000000"/>
                          </a:solidFill>
                          <a:effectLst/>
                          <a:latin typeface="Helvetica Neue" panose="02000503000000020004" pitchFamily="2" charset="0"/>
                        </a:rPr>
                        <a:t>Officials meet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Q21170798</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meeting with officials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406878"/>
                  </a:ext>
                </a:extLst>
              </a:tr>
              <a:tr h="265948">
                <a:tc>
                  <a:txBody>
                    <a:bodyPr/>
                    <a:lstStyle/>
                    <a:p>
                      <a:r>
                        <a:rPr lang="en-US" sz="1400" b="1" dirty="0">
                          <a:solidFill>
                            <a:srgbClr val="000000"/>
                          </a:solidFill>
                          <a:effectLst/>
                          <a:latin typeface="Helvetica Neue" panose="02000503000000020004" pitchFamily="2" charset="0"/>
                        </a:rPr>
                        <a:t>Investigate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Q1964968</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criminal_investigation</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0532148"/>
                  </a:ext>
                </a:extLst>
              </a:tr>
              <a:tr h="265948">
                <a:tc>
                  <a:txBody>
                    <a:bodyPr/>
                    <a:lstStyle/>
                    <a:p>
                      <a:r>
                        <a:rPr lang="en-US" sz="1400" b="1" dirty="0">
                          <a:solidFill>
                            <a:srgbClr val="000000"/>
                          </a:solidFill>
                          <a:effectLst/>
                          <a:latin typeface="Helvetica Neue" panose="02000503000000020004" pitchFamily="2" charset="0"/>
                        </a:rPr>
                        <a:t>Evacuation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Q606332</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emergency_evacuation</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89153"/>
                  </a:ext>
                </a:extLst>
              </a:tr>
              <a:tr h="241653">
                <a:tc>
                  <a:txBody>
                    <a:bodyPr/>
                    <a:lstStyle/>
                    <a:p>
                      <a:r>
                        <a:rPr lang="en-US" sz="1400" b="1" dirty="0">
                          <a:solidFill>
                            <a:srgbClr val="000000"/>
                          </a:solidFill>
                          <a:effectLst/>
                          <a:latin typeface="Helvetica Neue" panose="02000503000000020004" pitchFamily="2" charset="0"/>
                        </a:rPr>
                        <a:t>Contact witness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Q11024</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communication with witness</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630060"/>
                  </a:ext>
                </a:extLst>
              </a:tr>
              <a:tr h="455013">
                <a:tc>
                  <a:txBody>
                    <a:bodyPr/>
                    <a:lstStyle/>
                    <a:p>
                      <a:r>
                        <a:rPr lang="en-US" sz="1400" b="1" dirty="0">
                          <a:solidFill>
                            <a:srgbClr val="000000"/>
                          </a:solidFill>
                          <a:effectLst/>
                          <a:latin typeface="Helvetica Neue" panose="02000503000000020004" pitchFamily="2" charset="0"/>
                        </a:rPr>
                        <a:t>Demonstration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Q175331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demonstration that triggered the attack</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956108"/>
                  </a:ext>
                </a:extLst>
              </a:tr>
              <a:tr h="455013">
                <a:tc>
                  <a:txBody>
                    <a:bodyPr/>
                    <a:lstStyle/>
                    <a:p>
                      <a:r>
                        <a:rPr lang="en-US" sz="1400" b="1" dirty="0">
                          <a:solidFill>
                            <a:srgbClr val="000000"/>
                          </a:solidFill>
                          <a:effectLst/>
                          <a:latin typeface="Helvetica Neue" panose="02000503000000020004" pitchFamily="2" charset="0"/>
                        </a:rPr>
                        <a:t>Post-Attack Demonstration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Q175331</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demonstration after the attack</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491660"/>
                  </a:ext>
                </a:extLst>
              </a:tr>
              <a:tr h="455013">
                <a:tc>
                  <a:txBody>
                    <a:bodyPr/>
                    <a:lstStyle/>
                    <a:p>
                      <a:r>
                        <a:rPr lang="en-US" sz="1400" b="1" dirty="0">
                          <a:solidFill>
                            <a:srgbClr val="000000"/>
                          </a:solidFill>
                          <a:effectLst/>
                          <a:latin typeface="Helvetica Neue" panose="02000503000000020004" pitchFamily="2" charset="0"/>
                        </a:rPr>
                        <a:t>Retaliatory attack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Q1174599</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attack after the previous attack</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9039726"/>
                  </a:ext>
                </a:extLst>
              </a:tr>
              <a:tr h="241653">
                <a:tc>
                  <a:txBody>
                    <a:bodyPr/>
                    <a:lstStyle/>
                    <a:p>
                      <a:r>
                        <a:rPr lang="en-US" sz="1400" b="1" dirty="0">
                          <a:solidFill>
                            <a:srgbClr val="000000"/>
                          </a:solidFill>
                          <a:effectLst/>
                          <a:latin typeface="Helvetica Neue" panose="02000503000000020004" pitchFamily="2" charset="0"/>
                        </a:rPr>
                        <a:t>Indict suspect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Q19357312</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accusation of the attacker</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193746"/>
                  </a:ext>
                </a:extLst>
              </a:tr>
              <a:tr h="265948">
                <a:tc>
                  <a:txBody>
                    <a:bodyPr/>
                    <a:lstStyle/>
                    <a:p>
                      <a:r>
                        <a:rPr lang="en-US" sz="1400" b="1" dirty="0">
                          <a:solidFill>
                            <a:srgbClr val="000000"/>
                          </a:solidFill>
                          <a:effectLst/>
                          <a:latin typeface="Helvetica Neue" panose="02000503000000020004" pitchFamily="2" charset="0"/>
                        </a:rPr>
                        <a:t>Correspondence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Q1472062</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t>
                      </a:r>
                      <a:r>
                        <a:rPr lang="en-US" sz="1400" dirty="0" err="1">
                          <a:solidFill>
                            <a:srgbClr val="000000"/>
                          </a:solidFill>
                          <a:effectLst/>
                          <a:latin typeface="Helvetica Neue" panose="02000503000000020004" pitchFamily="2" charset="0"/>
                        </a:rPr>
                        <a:t>remote_communication</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2660655"/>
                  </a:ext>
                </a:extLst>
              </a:tr>
              <a:tr h="241653">
                <a:tc>
                  <a:txBody>
                    <a:bodyPr/>
                    <a:lstStyle/>
                    <a:p>
                      <a:r>
                        <a:rPr lang="en-US" sz="1400" b="1" dirty="0">
                          <a:solidFill>
                            <a:srgbClr val="000000"/>
                          </a:solidFill>
                          <a:effectLst/>
                          <a:latin typeface="Helvetica Neue" panose="02000503000000020004" pitchFamily="2" charset="0"/>
                        </a:rPr>
                        <a:t>Convict accused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Q2916183</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conviction of the attacker</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249116"/>
                  </a:ext>
                </a:extLst>
              </a:tr>
              <a:tr h="265948">
                <a:tc>
                  <a:txBody>
                    <a:bodyPr/>
                    <a:lstStyle/>
                    <a:p>
                      <a:r>
                        <a:rPr lang="en-US" sz="1400" b="1" dirty="0">
                          <a:solidFill>
                            <a:srgbClr val="000000"/>
                          </a:solidFill>
                          <a:effectLst/>
                          <a:latin typeface="Helvetica Neue" panose="02000503000000020004" pitchFamily="2" charset="0"/>
                        </a:rPr>
                        <a:t>Broadcast decision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Q567303</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announcement</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5788754"/>
                  </a:ext>
                </a:extLst>
              </a:tr>
              <a:tr h="241653">
                <a:tc>
                  <a:txBody>
                    <a:bodyPr/>
                    <a:lstStyle/>
                    <a:p>
                      <a:r>
                        <a:rPr lang="en-US" sz="1400" b="1" dirty="0">
                          <a:solidFill>
                            <a:srgbClr val="000000"/>
                          </a:solidFill>
                          <a:effectLst/>
                          <a:latin typeface="Helvetica Neue" panose="02000503000000020004" pitchFamily="2" charset="0"/>
                        </a:rPr>
                        <a:t>Issue sentence </a:t>
                      </a:r>
                      <a:endParaRPr lang="en-US" sz="1400" b="1"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Helvetica Neue" panose="02000503000000020004" pitchFamily="2" charset="0"/>
                        </a:rPr>
                        <a:t>Q1763090</a:t>
                      </a:r>
                      <a:endParaRPr lang="en-US" sz="140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Helvetica Neue" panose="02000503000000020004" pitchFamily="2" charset="0"/>
                        </a:rPr>
                        <a:t> sentence</a:t>
                      </a:r>
                      <a:endParaRPr lang="en-US" sz="1400" dirty="0">
                        <a:effectLst/>
                      </a:endParaRPr>
                    </a:p>
                  </a:txBody>
                  <a:tcPr marL="14147" marR="14147" marT="14147" marB="1414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414271"/>
                  </a:ext>
                </a:extLst>
              </a:tr>
            </a:tbl>
          </a:graphicData>
        </a:graphic>
      </p:graphicFrame>
    </p:spTree>
    <p:extLst>
      <p:ext uri="{BB962C8B-B14F-4D97-AF65-F5344CB8AC3E}">
        <p14:creationId xmlns:p14="http://schemas.microsoft.com/office/powerpoint/2010/main" val="215433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a:t>RESIN Terrorist Attacks Schema</a:t>
            </a:r>
            <a:br>
              <a:rPr lang="en"/>
            </a:br>
            <a:r>
              <a:rPr lang="en" sz="2133"/>
              <a:t>Quizlet 9</a:t>
            </a:r>
            <a:endParaRPr/>
          </a:p>
        </p:txBody>
      </p:sp>
      <p:sp>
        <p:nvSpPr>
          <p:cNvPr id="55" name="Google Shape;55;p13"/>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7"/>
            </a:pPr>
            <a:r>
              <a:rPr lang="en"/>
              <a:t>Iris Liu, Sha Li, Michael Regan,</a:t>
            </a:r>
            <a:endParaRPr/>
          </a:p>
          <a:p>
            <a:pPr>
              <a:lnSpc>
                <a:spcPct val="100000"/>
              </a:lnSpc>
              <a:spcBef>
                <a:spcPts val="0"/>
              </a:spcBef>
              <a:buSzPct val="181817"/>
            </a:pPr>
            <a:r>
              <a:rPr lang="en"/>
              <a:t>Susan Brown, Martha Palmer, Heng Ji</a:t>
            </a:r>
            <a:endParaRPr/>
          </a:p>
        </p:txBody>
      </p:sp>
    </p:spTree>
    <p:extLst>
      <p:ext uri="{BB962C8B-B14F-4D97-AF65-F5344CB8AC3E}">
        <p14:creationId xmlns:p14="http://schemas.microsoft.com/office/powerpoint/2010/main" val="85873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Overview</a:t>
            </a:r>
            <a:endParaRPr/>
          </a:p>
        </p:txBody>
      </p:sp>
      <p:pic>
        <p:nvPicPr>
          <p:cNvPr id="61" name="Google Shape;61;p14"/>
          <p:cNvPicPr preferRelativeResize="0"/>
          <p:nvPr/>
        </p:nvPicPr>
        <p:blipFill>
          <a:blip r:embed="rId3">
            <a:alphaModFix/>
          </a:blip>
          <a:stretch>
            <a:fillRect/>
          </a:stretch>
        </p:blipFill>
        <p:spPr>
          <a:xfrm>
            <a:off x="2718867" y="881685"/>
            <a:ext cx="8730699" cy="5094636"/>
          </a:xfrm>
          <a:prstGeom prst="rect">
            <a:avLst/>
          </a:prstGeom>
          <a:noFill/>
          <a:ln>
            <a:noFill/>
          </a:ln>
        </p:spPr>
      </p:pic>
      <p:pic>
        <p:nvPicPr>
          <p:cNvPr id="62" name="Google Shape;62;p14"/>
          <p:cNvPicPr preferRelativeResize="0"/>
          <p:nvPr/>
        </p:nvPicPr>
        <p:blipFill>
          <a:blip r:embed="rId4">
            <a:alphaModFix/>
          </a:blip>
          <a:stretch>
            <a:fillRect/>
          </a:stretch>
        </p:blipFill>
        <p:spPr>
          <a:xfrm>
            <a:off x="303961" y="4993634"/>
            <a:ext cx="2414900" cy="1588967"/>
          </a:xfrm>
          <a:prstGeom prst="rect">
            <a:avLst/>
          </a:prstGeom>
          <a:noFill/>
          <a:ln>
            <a:noFill/>
          </a:ln>
        </p:spPr>
      </p:pic>
    </p:spTree>
    <p:extLst>
      <p:ext uri="{BB962C8B-B14F-4D97-AF65-F5344CB8AC3E}">
        <p14:creationId xmlns:p14="http://schemas.microsoft.com/office/powerpoint/2010/main" val="309680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dirty="0"/>
              <a:t>Disease Outbreak Schema</a:t>
            </a:r>
            <a:br>
              <a:rPr lang="en" dirty="0"/>
            </a:br>
            <a:r>
              <a:rPr lang="en" sz="2133" dirty="0"/>
              <a:t>Quizlet 9</a:t>
            </a:r>
            <a:endParaRPr dirty="0"/>
          </a:p>
        </p:txBody>
      </p:sp>
      <p:sp>
        <p:nvSpPr>
          <p:cNvPr id="55" name="Google Shape;55;p1"/>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fontScale="85000" lnSpcReduction="10000"/>
          </a:bodyPr>
          <a:lstStyle/>
          <a:p>
            <a:pPr>
              <a:buSzPct val="181818"/>
            </a:pPr>
            <a:r>
              <a:rPr lang="en" dirty="0"/>
              <a:t>Sha Li, </a:t>
            </a:r>
            <a:r>
              <a:rPr lang="en" dirty="0" err="1"/>
              <a:t>Manling</a:t>
            </a:r>
            <a:r>
              <a:rPr lang="en" dirty="0"/>
              <a:t> Li, </a:t>
            </a:r>
            <a:r>
              <a:rPr lang="en-US" dirty="0" err="1"/>
              <a:t>Ghazaleh</a:t>
            </a:r>
            <a:r>
              <a:rPr lang="en-US" dirty="0"/>
              <a:t> </a:t>
            </a:r>
            <a:r>
              <a:rPr lang="en-US" dirty="0" err="1"/>
              <a:t>Kazeminejad</a:t>
            </a:r>
            <a:r>
              <a:rPr lang="en-US" dirty="0"/>
              <a:t>, </a:t>
            </a:r>
            <a:r>
              <a:rPr lang="en" dirty="0"/>
              <a:t>Michael Regan, Susan Brown, Martha Palmer, Jiawei Han, Heng Ji</a:t>
            </a:r>
            <a:endParaRPr dirty="0"/>
          </a:p>
          <a:p>
            <a:pPr>
              <a:lnSpc>
                <a:spcPct val="100000"/>
              </a:lnSpc>
              <a:spcBef>
                <a:spcPts val="0"/>
              </a:spcBef>
              <a:buSzPct val="181818"/>
            </a:pPr>
            <a:r>
              <a:rPr lang="en" dirty="0"/>
              <a:t>{shal2,hengji}@</a:t>
            </a:r>
            <a:r>
              <a:rPr lang="en" dirty="0" err="1"/>
              <a:t>illinois.edu</a:t>
            </a:r>
            <a:endParaRPr dirty="0"/>
          </a:p>
        </p:txBody>
      </p:sp>
    </p:spTree>
    <p:extLst>
      <p:ext uri="{BB962C8B-B14F-4D97-AF65-F5344CB8AC3E}">
        <p14:creationId xmlns:p14="http://schemas.microsoft.com/office/powerpoint/2010/main" val="2059025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Motivation (10184)</a:t>
            </a:r>
            <a:endParaRPr/>
          </a:p>
        </p:txBody>
      </p:sp>
      <p:sp>
        <p:nvSpPr>
          <p:cNvPr id="68" name="Google Shape;68;p15"/>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b="1"/>
              <a:t>Injustice (10190)</a:t>
            </a:r>
            <a:r>
              <a:rPr lang="en"/>
              <a:t>: Injustice, whether objective or perceived, towards a group or individual.</a:t>
            </a:r>
            <a:endParaRPr/>
          </a:p>
          <a:p>
            <a:pPr marL="0" indent="0">
              <a:spcBef>
                <a:spcPts val="1600"/>
              </a:spcBef>
              <a:buNone/>
            </a:pPr>
            <a:r>
              <a:rPr lang="en" b="1"/>
              <a:t>Recruitment (10194)</a:t>
            </a:r>
            <a:r>
              <a:rPr lang="en"/>
              <a:t>: Inspire people to join the cause.</a:t>
            </a:r>
            <a:endParaRPr/>
          </a:p>
          <a:p>
            <a:pPr marL="0" indent="0">
              <a:spcBef>
                <a:spcPts val="1600"/>
              </a:spcBef>
              <a:buNone/>
            </a:pPr>
            <a:r>
              <a:rPr lang="en" b="1"/>
              <a:t>Propaganda (10191)</a:t>
            </a:r>
            <a:r>
              <a:rPr lang="en"/>
              <a:t>: Crime as propaganda to inspire people for the cause.</a:t>
            </a:r>
            <a:endParaRPr/>
          </a:p>
          <a:p>
            <a:pPr marL="0" indent="0">
              <a:spcBef>
                <a:spcPts val="1600"/>
              </a:spcBef>
              <a:buNone/>
            </a:pPr>
            <a:r>
              <a:rPr lang="en" b="1"/>
              <a:t>Awareness Campaign (10192)</a:t>
            </a:r>
            <a:r>
              <a:rPr lang="en"/>
              <a:t>: Raise awareness and receive attention from the media on the cause.</a:t>
            </a:r>
            <a:endParaRPr/>
          </a:p>
          <a:p>
            <a:pPr marL="0" indent="0">
              <a:spcBef>
                <a:spcPts val="1600"/>
              </a:spcBef>
              <a:buNone/>
            </a:pPr>
            <a:r>
              <a:rPr lang="en" b="1"/>
              <a:t>Terrorism (10193)</a:t>
            </a:r>
            <a:r>
              <a:rPr lang="en"/>
              <a:t>: Incite fear in the general population.</a:t>
            </a:r>
            <a:endParaRPr/>
          </a:p>
          <a:p>
            <a:pPr marL="0" indent="0">
              <a:spcBef>
                <a:spcPts val="1600"/>
              </a:spcBef>
              <a:spcAft>
                <a:spcPts val="1600"/>
              </a:spcAft>
              <a:buNone/>
            </a:pPr>
            <a:r>
              <a:rPr lang="en" b="1"/>
              <a:t>Personal Beliefs (10195)</a:t>
            </a:r>
            <a:r>
              <a:rPr lang="en"/>
              <a:t>: Personal beliefs that something about the world is inherently wrong.</a:t>
            </a:r>
            <a:endParaRPr/>
          </a:p>
        </p:txBody>
      </p:sp>
      <p:pic>
        <p:nvPicPr>
          <p:cNvPr id="69" name="Google Shape;69;p15"/>
          <p:cNvPicPr preferRelativeResize="0"/>
          <p:nvPr/>
        </p:nvPicPr>
        <p:blipFill>
          <a:blip r:embed="rId3">
            <a:alphaModFix/>
          </a:blip>
          <a:stretch>
            <a:fillRect/>
          </a:stretch>
        </p:blipFill>
        <p:spPr>
          <a:xfrm>
            <a:off x="4409901" y="804418"/>
            <a:ext cx="7626001" cy="5249175"/>
          </a:xfrm>
          <a:prstGeom prst="rect">
            <a:avLst/>
          </a:prstGeom>
          <a:noFill/>
          <a:ln>
            <a:noFill/>
          </a:ln>
        </p:spPr>
      </p:pic>
    </p:spTree>
    <p:extLst>
      <p:ext uri="{BB962C8B-B14F-4D97-AF65-F5344CB8AC3E}">
        <p14:creationId xmlns:p14="http://schemas.microsoft.com/office/powerpoint/2010/main" val="4127450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Preparation (10185)</a:t>
            </a:r>
            <a:endParaRPr/>
          </a:p>
        </p:txBody>
      </p:sp>
      <p:sp>
        <p:nvSpPr>
          <p:cNvPr id="75" name="Google Shape;75;p16"/>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Train Participants (10197)</a:t>
            </a:r>
            <a:r>
              <a:rPr lang="en"/>
              <a:t>: Train participants who will execute the attack.</a:t>
            </a:r>
            <a:endParaRPr/>
          </a:p>
          <a:p>
            <a:pPr marL="0" indent="0">
              <a:spcBef>
                <a:spcPts val="1600"/>
              </a:spcBef>
              <a:buNone/>
            </a:pPr>
            <a:r>
              <a:rPr lang="en" b="1"/>
              <a:t>Plan Attack (10196)</a:t>
            </a:r>
            <a:r>
              <a:rPr lang="en"/>
              <a:t>: Plan the specifics of attack.</a:t>
            </a:r>
            <a:endParaRPr/>
          </a:p>
          <a:p>
            <a:pPr marL="0" indent="0">
              <a:spcBef>
                <a:spcPts val="1600"/>
              </a:spcBef>
              <a:buNone/>
            </a:pPr>
            <a:r>
              <a:rPr lang="en" b="1"/>
              <a:t>Purchase Weapons (10199)</a:t>
            </a:r>
            <a:r>
              <a:rPr lang="en"/>
              <a:t>: Obtain weapons for the crime.</a:t>
            </a:r>
            <a:endParaRPr/>
          </a:p>
          <a:p>
            <a:pPr marL="0" indent="0">
              <a:spcBef>
                <a:spcPts val="1600"/>
              </a:spcBef>
              <a:spcAft>
                <a:spcPts val="1600"/>
              </a:spcAft>
              <a:buNone/>
            </a:pPr>
            <a:r>
              <a:rPr lang="en" b="1"/>
              <a:t>Plant Undercover Agents (10198)</a:t>
            </a:r>
            <a:r>
              <a:rPr lang="en"/>
              <a:t>: Plant spies in the target group to obtain information.</a:t>
            </a:r>
            <a:endParaRPr/>
          </a:p>
        </p:txBody>
      </p:sp>
      <p:pic>
        <p:nvPicPr>
          <p:cNvPr id="76" name="Google Shape;76;p16"/>
          <p:cNvPicPr preferRelativeResize="0"/>
          <p:nvPr/>
        </p:nvPicPr>
        <p:blipFill>
          <a:blip r:embed="rId3">
            <a:alphaModFix/>
          </a:blip>
          <a:stretch>
            <a:fillRect/>
          </a:stretch>
        </p:blipFill>
        <p:spPr>
          <a:xfrm>
            <a:off x="4362801" y="916200"/>
            <a:ext cx="7626001" cy="5025600"/>
          </a:xfrm>
          <a:prstGeom prst="rect">
            <a:avLst/>
          </a:prstGeom>
          <a:noFill/>
          <a:ln>
            <a:noFill/>
          </a:ln>
        </p:spPr>
      </p:pic>
    </p:spTree>
    <p:extLst>
      <p:ext uri="{BB962C8B-B14F-4D97-AF65-F5344CB8AC3E}">
        <p14:creationId xmlns:p14="http://schemas.microsoft.com/office/powerpoint/2010/main" val="1310373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Fundraising (10186)</a:t>
            </a:r>
            <a:endParaRPr/>
          </a:p>
        </p:txBody>
      </p:sp>
      <p:sp>
        <p:nvSpPr>
          <p:cNvPr id="82" name="Google Shape;82;p17"/>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Donation (10200)</a:t>
            </a:r>
            <a:r>
              <a:rPr lang="en"/>
              <a:t>: Monetary donation from supporters.</a:t>
            </a:r>
            <a:endParaRPr/>
          </a:p>
          <a:p>
            <a:pPr marL="0" indent="0">
              <a:spcBef>
                <a:spcPts val="1600"/>
              </a:spcBef>
              <a:spcAft>
                <a:spcPts val="1600"/>
              </a:spcAft>
              <a:buNone/>
            </a:pPr>
            <a:r>
              <a:rPr lang="en" b="1"/>
              <a:t>Organized Crime (10201)</a:t>
            </a:r>
            <a:r>
              <a:rPr lang="en"/>
              <a:t>: Criminal enterprises for the purpose of profit.</a:t>
            </a:r>
            <a:endParaRPr/>
          </a:p>
        </p:txBody>
      </p:sp>
      <p:pic>
        <p:nvPicPr>
          <p:cNvPr id="83" name="Google Shape;83;p17"/>
          <p:cNvPicPr preferRelativeResize="0"/>
          <p:nvPr/>
        </p:nvPicPr>
        <p:blipFill>
          <a:blip r:embed="rId3">
            <a:alphaModFix/>
          </a:blip>
          <a:stretch>
            <a:fillRect/>
          </a:stretch>
        </p:blipFill>
        <p:spPr>
          <a:xfrm>
            <a:off x="4372234" y="1141200"/>
            <a:ext cx="7626001" cy="4575600"/>
          </a:xfrm>
          <a:prstGeom prst="rect">
            <a:avLst/>
          </a:prstGeom>
          <a:noFill/>
          <a:ln>
            <a:noFill/>
          </a:ln>
        </p:spPr>
      </p:pic>
    </p:spTree>
    <p:extLst>
      <p:ext uri="{BB962C8B-B14F-4D97-AF65-F5344CB8AC3E}">
        <p14:creationId xmlns:p14="http://schemas.microsoft.com/office/powerpoint/2010/main" val="3815585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Crime (10187)</a:t>
            </a:r>
            <a:endParaRPr/>
          </a:p>
        </p:txBody>
      </p:sp>
      <p:sp>
        <p:nvSpPr>
          <p:cNvPr id="89" name="Google Shape;89;p18"/>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Attack (10202)</a:t>
            </a:r>
            <a:r>
              <a:rPr lang="en"/>
              <a:t>: Terrorist action to injure another organism.</a:t>
            </a:r>
            <a:endParaRPr/>
          </a:p>
          <a:p>
            <a:pPr marL="0" indent="0">
              <a:spcBef>
                <a:spcPts val="1600"/>
              </a:spcBef>
              <a:buNone/>
            </a:pPr>
            <a:r>
              <a:rPr lang="en" b="1"/>
              <a:t>Bombing (10205)</a:t>
            </a:r>
            <a:r>
              <a:rPr lang="en"/>
              <a:t>: Action whereby a bomb is used to kill one or more people or to damage or destroy objects</a:t>
            </a:r>
            <a:endParaRPr/>
          </a:p>
          <a:p>
            <a:pPr marL="0" indent="0">
              <a:spcBef>
                <a:spcPts val="1600"/>
              </a:spcBef>
              <a:buNone/>
            </a:pPr>
            <a:r>
              <a:rPr lang="en" b="1"/>
              <a:t>Shooting (10206)</a:t>
            </a:r>
            <a:r>
              <a:rPr lang="en"/>
              <a:t>: Act or process of firing firearms or other projectile weapons</a:t>
            </a:r>
            <a:endParaRPr/>
          </a:p>
          <a:p>
            <a:pPr marL="0" indent="0">
              <a:spcBef>
                <a:spcPts val="1600"/>
              </a:spcBef>
              <a:buNone/>
            </a:pPr>
            <a:r>
              <a:rPr lang="en" b="1"/>
              <a:t>Kill (10204)</a:t>
            </a:r>
            <a:r>
              <a:rPr lang="en"/>
              <a:t>: Killing an individual or group.</a:t>
            </a:r>
            <a:endParaRPr/>
          </a:p>
          <a:p>
            <a:pPr marL="0" indent="0">
              <a:spcBef>
                <a:spcPts val="1600"/>
              </a:spcBef>
              <a:spcAft>
                <a:spcPts val="1600"/>
              </a:spcAft>
              <a:buNone/>
            </a:pPr>
            <a:r>
              <a:rPr lang="en" b="1"/>
              <a:t>Injure (10203)</a:t>
            </a:r>
            <a:r>
              <a:rPr lang="en"/>
              <a:t>: Injuring an individual or group.</a:t>
            </a:r>
            <a:endParaRPr/>
          </a:p>
        </p:txBody>
      </p:sp>
      <p:pic>
        <p:nvPicPr>
          <p:cNvPr id="90" name="Google Shape;90;p18"/>
          <p:cNvPicPr preferRelativeResize="0"/>
          <p:nvPr/>
        </p:nvPicPr>
        <p:blipFill>
          <a:blip r:embed="rId3">
            <a:alphaModFix/>
          </a:blip>
          <a:stretch>
            <a:fillRect/>
          </a:stretch>
        </p:blipFill>
        <p:spPr>
          <a:xfrm>
            <a:off x="4319797" y="1260835"/>
            <a:ext cx="7454067" cy="4336312"/>
          </a:xfrm>
          <a:prstGeom prst="rect">
            <a:avLst/>
          </a:prstGeom>
          <a:noFill/>
          <a:ln>
            <a:noFill/>
          </a:ln>
        </p:spPr>
      </p:pic>
    </p:spTree>
    <p:extLst>
      <p:ext uri="{BB962C8B-B14F-4D97-AF65-F5344CB8AC3E}">
        <p14:creationId xmlns:p14="http://schemas.microsoft.com/office/powerpoint/2010/main" val="81839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fontScale="90000"/>
          </a:bodyPr>
          <a:lstStyle/>
          <a:p>
            <a:r>
              <a:rPr lang="en"/>
              <a:t>Society Response (10189)</a:t>
            </a:r>
            <a:endParaRPr/>
          </a:p>
        </p:txBody>
      </p:sp>
      <p:sp>
        <p:nvSpPr>
          <p:cNvPr id="96" name="Google Shape;96;p19"/>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Social Media (10207)</a:t>
            </a:r>
            <a:r>
              <a:rPr lang="en"/>
              <a:t>: Interaction among people in which they create, share, and/or exchange information and ideas in virtual communities and networks.</a:t>
            </a:r>
            <a:endParaRPr/>
          </a:p>
          <a:p>
            <a:pPr marL="0" indent="0">
              <a:spcBef>
                <a:spcPts val="1600"/>
              </a:spcBef>
              <a:buNone/>
            </a:pPr>
            <a:r>
              <a:rPr lang="en" b="1"/>
              <a:t>Protest (10217)</a:t>
            </a:r>
            <a:r>
              <a:rPr lang="en"/>
              <a:t>: Collective action by people to protest the terrorist attack and injustice.</a:t>
            </a:r>
            <a:endParaRPr/>
          </a:p>
          <a:p>
            <a:pPr marL="0" indent="0">
              <a:spcBef>
                <a:spcPts val="1600"/>
              </a:spcBef>
              <a:spcAft>
                <a:spcPts val="1600"/>
              </a:spcAft>
              <a:buNone/>
            </a:pPr>
            <a:r>
              <a:rPr lang="en" b="1"/>
              <a:t>Journalism (10208)</a:t>
            </a:r>
            <a:r>
              <a:rPr lang="en"/>
              <a:t>: Investigation and reporting of events, issues and trends to a broad audience.</a:t>
            </a:r>
            <a:endParaRPr/>
          </a:p>
        </p:txBody>
      </p:sp>
      <p:pic>
        <p:nvPicPr>
          <p:cNvPr id="97" name="Google Shape;97;p19"/>
          <p:cNvPicPr preferRelativeResize="0"/>
          <p:nvPr/>
        </p:nvPicPr>
        <p:blipFill>
          <a:blip r:embed="rId3">
            <a:alphaModFix/>
          </a:blip>
          <a:stretch>
            <a:fillRect/>
          </a:stretch>
        </p:blipFill>
        <p:spPr>
          <a:xfrm>
            <a:off x="4362800" y="836351"/>
            <a:ext cx="7626000" cy="5185288"/>
          </a:xfrm>
          <a:prstGeom prst="rect">
            <a:avLst/>
          </a:prstGeom>
          <a:noFill/>
          <a:ln>
            <a:noFill/>
          </a:ln>
        </p:spPr>
      </p:pic>
    </p:spTree>
    <p:extLst>
      <p:ext uri="{BB962C8B-B14F-4D97-AF65-F5344CB8AC3E}">
        <p14:creationId xmlns:p14="http://schemas.microsoft.com/office/powerpoint/2010/main" val="1743782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fontScale="90000"/>
          </a:bodyPr>
          <a:lstStyle/>
          <a:p>
            <a:r>
              <a:rPr lang="en"/>
              <a:t>Counter Terrorism (10188)</a:t>
            </a:r>
            <a:endParaRPr/>
          </a:p>
        </p:txBody>
      </p:sp>
      <p:sp>
        <p:nvSpPr>
          <p:cNvPr id="103" name="Google Shape;103;p20"/>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fontScale="70000" lnSpcReduction="20000"/>
          </a:bodyPr>
          <a:lstStyle/>
          <a:p>
            <a:pPr marL="0" indent="0">
              <a:buNone/>
            </a:pPr>
            <a:r>
              <a:rPr lang="en" b="1"/>
              <a:t>Legislation (10211)</a:t>
            </a:r>
            <a:r>
              <a:rPr lang="en"/>
              <a:t>: Laws enacted against terrorism.</a:t>
            </a:r>
            <a:endParaRPr/>
          </a:p>
          <a:p>
            <a:pPr marL="0" indent="0">
              <a:spcBef>
                <a:spcPts val="1600"/>
              </a:spcBef>
              <a:buNone/>
            </a:pPr>
            <a:r>
              <a:rPr lang="en" b="1"/>
              <a:t>Target Hardening (10214)</a:t>
            </a:r>
            <a:r>
              <a:rPr lang="en"/>
              <a:t>: Process of securing or strengthening security of an area suspected to be targeted by terrorism.</a:t>
            </a:r>
            <a:endParaRPr/>
          </a:p>
          <a:p>
            <a:pPr marL="0" indent="0">
              <a:spcBef>
                <a:spcPts val="1600"/>
              </a:spcBef>
              <a:buNone/>
            </a:pPr>
            <a:r>
              <a:rPr lang="en" b="1"/>
              <a:t>Military Action (10209)</a:t>
            </a:r>
            <a:r>
              <a:rPr lang="en"/>
              <a:t>: Control of people by others through violence in order to prevent further terrorist activity.</a:t>
            </a:r>
            <a:endParaRPr/>
          </a:p>
          <a:p>
            <a:pPr marL="0" indent="0">
              <a:spcBef>
                <a:spcPts val="1600"/>
              </a:spcBef>
              <a:buNone/>
            </a:pPr>
            <a:r>
              <a:rPr lang="en" b="1"/>
              <a:t>Terrorism Research (10215)</a:t>
            </a:r>
            <a:r>
              <a:rPr lang="en"/>
              <a:t>: Systematic research into the cause of terrorism and its impact as well as preventative measures.</a:t>
            </a:r>
            <a:endParaRPr/>
          </a:p>
          <a:p>
            <a:pPr marL="0" indent="0">
              <a:spcBef>
                <a:spcPts val="1600"/>
              </a:spcBef>
              <a:buNone/>
            </a:pPr>
            <a:r>
              <a:rPr lang="en" b="1"/>
              <a:t>Surveillance (10216)</a:t>
            </a:r>
            <a:r>
              <a:rPr lang="en"/>
              <a:t>: Monitoring of behavior, activities, or other changing information, for the purpose of influencing, managing or directing.</a:t>
            </a:r>
            <a:endParaRPr/>
          </a:p>
          <a:p>
            <a:pPr marL="0" indent="0">
              <a:spcBef>
                <a:spcPts val="1600"/>
              </a:spcBef>
              <a:buNone/>
            </a:pPr>
            <a:r>
              <a:rPr lang="en" b="1"/>
              <a:t>Detention (10212)</a:t>
            </a:r>
            <a:r>
              <a:rPr lang="en"/>
              <a:t>: Removal of the freedom of liberty by a state.</a:t>
            </a:r>
            <a:endParaRPr/>
          </a:p>
          <a:p>
            <a:pPr marL="0" indent="0">
              <a:spcBef>
                <a:spcPts val="1600"/>
              </a:spcBef>
              <a:buNone/>
            </a:pPr>
            <a:r>
              <a:rPr lang="en" b="1"/>
              <a:t>Interrogation (10213)</a:t>
            </a:r>
            <a:r>
              <a:rPr lang="en"/>
              <a:t>: Interviewing employed by law enforcement officers, military personnel, and intelligence agencies with the goal of eliciting information about affiliation with any terrorist group.</a:t>
            </a:r>
            <a:endParaRPr/>
          </a:p>
          <a:p>
            <a:pPr marL="0" indent="0">
              <a:spcBef>
                <a:spcPts val="1600"/>
              </a:spcBef>
              <a:spcAft>
                <a:spcPts val="1600"/>
              </a:spcAft>
              <a:buNone/>
            </a:pPr>
            <a:r>
              <a:rPr lang="en" b="1"/>
              <a:t>Deportation (10210)</a:t>
            </a:r>
            <a:r>
              <a:rPr lang="en"/>
              <a:t>: Expulsion of the people from a place or country.</a:t>
            </a:r>
            <a:endParaRPr/>
          </a:p>
        </p:txBody>
      </p:sp>
      <p:pic>
        <p:nvPicPr>
          <p:cNvPr id="104" name="Google Shape;104;p20"/>
          <p:cNvPicPr preferRelativeResize="0"/>
          <p:nvPr/>
        </p:nvPicPr>
        <p:blipFill>
          <a:blip r:embed="rId3">
            <a:alphaModFix/>
          </a:blip>
          <a:stretch>
            <a:fillRect/>
          </a:stretch>
        </p:blipFill>
        <p:spPr>
          <a:xfrm>
            <a:off x="4362801" y="983000"/>
            <a:ext cx="7625999" cy="4892005"/>
          </a:xfrm>
          <a:prstGeom prst="rect">
            <a:avLst/>
          </a:prstGeom>
          <a:noFill/>
          <a:ln>
            <a:noFill/>
          </a:ln>
        </p:spPr>
      </p:pic>
    </p:spTree>
    <p:extLst>
      <p:ext uri="{BB962C8B-B14F-4D97-AF65-F5344CB8AC3E}">
        <p14:creationId xmlns:p14="http://schemas.microsoft.com/office/powerpoint/2010/main" val="816385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677C-9ABE-0542-8551-9B286933BCBB}"/>
              </a:ext>
            </a:extLst>
          </p:cNvPr>
          <p:cNvSpPr>
            <a:spLocks noGrp="1"/>
          </p:cNvSpPr>
          <p:nvPr>
            <p:ph type="ctrTitle"/>
          </p:nvPr>
        </p:nvSpPr>
        <p:spPr/>
        <p:txBody>
          <a:bodyPr/>
          <a:lstStyle/>
          <a:p>
            <a:r>
              <a:rPr lang="en" dirty="0"/>
              <a:t>RESIN Kidnapping Schema</a:t>
            </a:r>
            <a:endParaRPr lang="en-US" dirty="0"/>
          </a:p>
        </p:txBody>
      </p:sp>
      <p:sp>
        <p:nvSpPr>
          <p:cNvPr id="3" name="Subtitle 2">
            <a:extLst>
              <a:ext uri="{FF2B5EF4-FFF2-40B4-BE49-F238E27FC236}">
                <a16:creationId xmlns:a16="http://schemas.microsoft.com/office/drawing/2014/main" id="{544CA5A5-788A-154A-86FD-D8A82333CA5F}"/>
              </a:ext>
            </a:extLst>
          </p:cNvPr>
          <p:cNvSpPr>
            <a:spLocks noGrp="1"/>
          </p:cNvSpPr>
          <p:nvPr>
            <p:ph type="subTitle" idx="1"/>
          </p:nvPr>
        </p:nvSpPr>
        <p:spPr/>
        <p:txBody>
          <a:bodyPr/>
          <a:lstStyle/>
          <a:p>
            <a:r>
              <a:rPr lang="en-US" dirty="0"/>
              <a:t>Quizlet 9</a:t>
            </a:r>
          </a:p>
        </p:txBody>
      </p:sp>
    </p:spTree>
    <p:extLst>
      <p:ext uri="{BB962C8B-B14F-4D97-AF65-F5344CB8AC3E}">
        <p14:creationId xmlns:p14="http://schemas.microsoft.com/office/powerpoint/2010/main" val="2904976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0E8AD-2213-0040-ABAC-248269E0C788}"/>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kern="1200">
                <a:solidFill>
                  <a:schemeClr val="bg1"/>
                </a:solidFill>
                <a:latin typeface="+mj-lt"/>
                <a:ea typeface="+mj-ea"/>
                <a:cs typeface="+mj-cs"/>
              </a:rPr>
              <a:t>Overview</a:t>
            </a:r>
          </a:p>
        </p:txBody>
      </p:sp>
      <p:pic>
        <p:nvPicPr>
          <p:cNvPr id="4" name="Picture 3" descr="A picture containing text, sky, accessory&#10;&#10;Description automatically generated">
            <a:extLst>
              <a:ext uri="{FF2B5EF4-FFF2-40B4-BE49-F238E27FC236}">
                <a16:creationId xmlns:a16="http://schemas.microsoft.com/office/drawing/2014/main" id="{EE1349C1-D651-7544-8434-93E89210CCA3}"/>
              </a:ext>
            </a:extLst>
          </p:cNvPr>
          <p:cNvPicPr>
            <a:picLocks noChangeAspect="1"/>
          </p:cNvPicPr>
          <p:nvPr/>
        </p:nvPicPr>
        <p:blipFill>
          <a:blip r:embed="rId2"/>
          <a:stretch>
            <a:fillRect/>
          </a:stretch>
        </p:blipFill>
        <p:spPr>
          <a:xfrm>
            <a:off x="895763" y="1675227"/>
            <a:ext cx="10400474" cy="4394199"/>
          </a:xfrm>
          <a:prstGeom prst="rect">
            <a:avLst/>
          </a:prstGeom>
        </p:spPr>
      </p:pic>
    </p:spTree>
    <p:extLst>
      <p:ext uri="{BB962C8B-B14F-4D97-AF65-F5344CB8AC3E}">
        <p14:creationId xmlns:p14="http://schemas.microsoft.com/office/powerpoint/2010/main" val="4226911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156117" y="783021"/>
            <a:ext cx="4493943" cy="961697"/>
          </a:xfrm>
        </p:spPr>
        <p:txBody>
          <a:bodyPr>
            <a:normAutofit fontScale="90000"/>
          </a:bodyPr>
          <a:lstStyle/>
          <a:p>
            <a:r>
              <a:rPr lang="en-US" dirty="0"/>
              <a:t>Contributory factors (10219)</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p:txBody>
          <a:bodyPr/>
          <a:lstStyle/>
          <a:p>
            <a:r>
              <a:rPr lang="en-US" b="1" dirty="0"/>
              <a:t>Revenge </a:t>
            </a:r>
            <a:r>
              <a:rPr lang="en-US" dirty="0"/>
              <a:t>(10228): harmful action in response to a grievance</a:t>
            </a:r>
          </a:p>
          <a:p>
            <a:endParaRPr lang="en-US" dirty="0"/>
          </a:p>
          <a:p>
            <a:r>
              <a:rPr lang="en-US" b="1" dirty="0"/>
              <a:t>Warning</a:t>
            </a:r>
            <a:r>
              <a:rPr lang="en-US" dirty="0"/>
              <a:t> (10229): preventative measure taken to ensure someone's health</a:t>
            </a:r>
          </a:p>
          <a:p>
            <a:endParaRPr lang="en-US" dirty="0"/>
          </a:p>
          <a:p>
            <a:r>
              <a:rPr lang="en-US" b="1" dirty="0"/>
              <a:t>Quarreling </a:t>
            </a:r>
            <a:r>
              <a:rPr lang="en-US" dirty="0"/>
              <a:t>(10227): struggle for agency or power in society</a:t>
            </a:r>
          </a:p>
          <a:p>
            <a:endParaRPr lang="en-US" dirty="0"/>
          </a:p>
          <a:p>
            <a:r>
              <a:rPr lang="en-US" b="1" dirty="0"/>
              <a:t>Earnings and losses </a:t>
            </a:r>
            <a:r>
              <a:rPr lang="en-US" dirty="0"/>
              <a:t>(10226): consumption and savings opportunity gained by an entity within a specified timeframe</a:t>
            </a:r>
          </a:p>
        </p:txBody>
      </p:sp>
      <p:pic>
        <p:nvPicPr>
          <p:cNvPr id="5" name="Picture 4" descr="Diagram&#10;&#10;Description automatically generated">
            <a:extLst>
              <a:ext uri="{FF2B5EF4-FFF2-40B4-BE49-F238E27FC236}">
                <a16:creationId xmlns:a16="http://schemas.microsoft.com/office/drawing/2014/main" id="{608FB76C-7A78-284D-8EE2-020A2D6A2765}"/>
              </a:ext>
            </a:extLst>
          </p:cNvPr>
          <p:cNvPicPr>
            <a:picLocks noChangeAspect="1"/>
          </p:cNvPicPr>
          <p:nvPr/>
        </p:nvPicPr>
        <p:blipFill>
          <a:blip r:embed="rId2"/>
          <a:stretch>
            <a:fillRect/>
          </a:stretch>
        </p:blipFill>
        <p:spPr>
          <a:xfrm>
            <a:off x="4864100" y="0"/>
            <a:ext cx="7327900" cy="6858000"/>
          </a:xfrm>
          <a:prstGeom prst="rect">
            <a:avLst/>
          </a:prstGeom>
        </p:spPr>
      </p:pic>
    </p:spTree>
    <p:extLst>
      <p:ext uri="{BB962C8B-B14F-4D97-AF65-F5344CB8AC3E}">
        <p14:creationId xmlns:p14="http://schemas.microsoft.com/office/powerpoint/2010/main" val="3183020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639763" y="271462"/>
            <a:ext cx="3932237" cy="531812"/>
          </a:xfrm>
        </p:spPr>
        <p:txBody>
          <a:bodyPr/>
          <a:lstStyle/>
          <a:p>
            <a:r>
              <a:rPr lang="en-US" dirty="0"/>
              <a:t>Planning (10220)</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547909" y="803274"/>
            <a:ext cx="4113302" cy="5340352"/>
          </a:xfrm>
        </p:spPr>
        <p:txBody>
          <a:bodyPr>
            <a:normAutofit fontScale="92500"/>
          </a:bodyPr>
          <a:lstStyle/>
          <a:p>
            <a:r>
              <a:rPr lang="en-US" b="1" dirty="0"/>
              <a:t>Choosing victim</a:t>
            </a:r>
            <a:r>
              <a:rPr lang="en-US" dirty="0"/>
              <a:t> (10230)</a:t>
            </a:r>
            <a:r>
              <a:rPr lang="en-US" b="1" dirty="0"/>
              <a:t>: </a:t>
            </a:r>
            <a:r>
              <a:rPr lang="en-US" dirty="0"/>
              <a:t>act of selecting one or more victims</a:t>
            </a:r>
          </a:p>
          <a:p>
            <a:r>
              <a:rPr lang="en-US" b="1" dirty="0"/>
              <a:t>Choosing location</a:t>
            </a:r>
            <a:r>
              <a:rPr lang="en-US" dirty="0"/>
              <a:t> (10231): act of selecting location where to kidnap victim</a:t>
            </a:r>
          </a:p>
          <a:p>
            <a:r>
              <a:rPr lang="en-US" b="1" dirty="0"/>
              <a:t>Deciding communication protocols </a:t>
            </a:r>
            <a:r>
              <a:rPr lang="en-US" dirty="0"/>
              <a:t>(10233): deliberation about how kidnappers should communicate before, during, and after the crime</a:t>
            </a:r>
          </a:p>
          <a:p>
            <a:r>
              <a:rPr lang="en-US" b="1" dirty="0"/>
              <a:t>Getting tools </a:t>
            </a:r>
            <a:r>
              <a:rPr lang="en-US" dirty="0"/>
              <a:t>(10234): purchase of tools necessary for crime</a:t>
            </a:r>
          </a:p>
          <a:p>
            <a:r>
              <a:rPr lang="en-US" b="1" dirty="0"/>
              <a:t>Getting weapons</a:t>
            </a:r>
            <a:r>
              <a:rPr lang="en-US" dirty="0"/>
              <a:t> (10236): purchase of weapons needed for crime</a:t>
            </a:r>
          </a:p>
          <a:p>
            <a:r>
              <a:rPr lang="en-US" b="1" dirty="0"/>
              <a:t>Cause to be included guards </a:t>
            </a:r>
            <a:r>
              <a:rPr lang="en-US" dirty="0"/>
              <a:t>(10238): employment of personnel needed to guard victim</a:t>
            </a:r>
          </a:p>
          <a:p>
            <a:r>
              <a:rPr lang="en-US" b="1" dirty="0"/>
              <a:t>Getting vehicle </a:t>
            </a:r>
            <a:r>
              <a:rPr lang="en-US" dirty="0"/>
              <a:t>(10235): purchase of vehicle needed for crime</a:t>
            </a:r>
          </a:p>
          <a:p>
            <a:r>
              <a:rPr lang="en-US" b="1" dirty="0"/>
              <a:t>Choosing method </a:t>
            </a:r>
            <a:r>
              <a:rPr lang="en-US" dirty="0"/>
              <a:t>(10232): act of judging the merits of multiple kidnapping methods and selecting one or more of them</a:t>
            </a:r>
          </a:p>
          <a:p>
            <a:r>
              <a:rPr lang="en-US" b="1" dirty="0"/>
              <a:t>Getting place to keep victim</a:t>
            </a:r>
            <a:r>
              <a:rPr lang="en-US" dirty="0"/>
              <a:t> (10237): acquisition of location where victim will stay</a:t>
            </a:r>
          </a:p>
        </p:txBody>
      </p:sp>
      <p:pic>
        <p:nvPicPr>
          <p:cNvPr id="6" name="Picture 5" descr="Diagram&#10;&#10;Description automatically generated">
            <a:extLst>
              <a:ext uri="{FF2B5EF4-FFF2-40B4-BE49-F238E27FC236}">
                <a16:creationId xmlns:a16="http://schemas.microsoft.com/office/drawing/2014/main" id="{EBC9DEDF-13AD-334E-B0CA-6F1FC56E4B9A}"/>
              </a:ext>
            </a:extLst>
          </p:cNvPr>
          <p:cNvPicPr>
            <a:picLocks noChangeAspect="1"/>
          </p:cNvPicPr>
          <p:nvPr/>
        </p:nvPicPr>
        <p:blipFill>
          <a:blip r:embed="rId2"/>
          <a:stretch>
            <a:fillRect/>
          </a:stretch>
        </p:blipFill>
        <p:spPr>
          <a:xfrm>
            <a:off x="5948155" y="0"/>
            <a:ext cx="4353339" cy="6858000"/>
          </a:xfrm>
          <a:prstGeom prst="rect">
            <a:avLst/>
          </a:prstGeom>
        </p:spPr>
      </p:pic>
    </p:spTree>
    <p:extLst>
      <p:ext uri="{BB962C8B-B14F-4D97-AF65-F5344CB8AC3E}">
        <p14:creationId xmlns:p14="http://schemas.microsoft.com/office/powerpoint/2010/main" val="2565733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Overview</a:t>
            </a:r>
            <a:endParaRPr/>
          </a:p>
        </p:txBody>
      </p:sp>
      <p:pic>
        <p:nvPicPr>
          <p:cNvPr id="61" name="Google Shape;61;p2"/>
          <p:cNvPicPr preferRelativeResize="0"/>
          <p:nvPr/>
        </p:nvPicPr>
        <p:blipFill>
          <a:blip r:embed="rId3">
            <a:alphaModFix/>
          </a:blip>
          <a:stretch>
            <a:fillRect/>
          </a:stretch>
        </p:blipFill>
        <p:spPr>
          <a:xfrm>
            <a:off x="642900" y="1356968"/>
            <a:ext cx="10906208" cy="5094633"/>
          </a:xfrm>
          <a:prstGeom prst="rect">
            <a:avLst/>
          </a:prstGeom>
          <a:noFill/>
          <a:ln>
            <a:noFill/>
          </a:ln>
        </p:spPr>
      </p:pic>
    </p:spTree>
    <p:extLst>
      <p:ext uri="{BB962C8B-B14F-4D97-AF65-F5344CB8AC3E}">
        <p14:creationId xmlns:p14="http://schemas.microsoft.com/office/powerpoint/2010/main" val="2882616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336570" y="1025912"/>
            <a:ext cx="2069286" cy="531812"/>
          </a:xfrm>
        </p:spPr>
        <p:txBody>
          <a:bodyPr>
            <a:normAutofit fontScale="90000"/>
          </a:bodyPr>
          <a:lstStyle/>
          <a:p>
            <a:r>
              <a:rPr lang="en-US" b="1" dirty="0"/>
              <a:t>Scrutiny (10221)</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2405856" y="3721099"/>
            <a:ext cx="8309769" cy="3014663"/>
          </a:xfrm>
        </p:spPr>
        <p:txBody>
          <a:bodyPr/>
          <a:lstStyle/>
          <a:p>
            <a:r>
              <a:rPr lang="en-US" b="1" dirty="0"/>
              <a:t>Physical surveillance</a:t>
            </a:r>
            <a:r>
              <a:rPr lang="en-US" dirty="0"/>
              <a:t> (10239): monitor of behavior, activities, or other changing information about victim</a:t>
            </a:r>
          </a:p>
          <a:p>
            <a:r>
              <a:rPr lang="en-US" b="1" dirty="0"/>
              <a:t>Know perception active </a:t>
            </a:r>
            <a:r>
              <a:rPr lang="en-US" dirty="0"/>
              <a:t>(10240): mental process; act of recognizing attributes of victim</a:t>
            </a:r>
          </a:p>
          <a:p>
            <a:r>
              <a:rPr lang="en-US" b="1" dirty="0"/>
              <a:t>Cyber surveillance </a:t>
            </a:r>
            <a:r>
              <a:rPr lang="en-US" dirty="0"/>
              <a:t>(10241): clandestine acquisition of confidential information about victim via online resources</a:t>
            </a:r>
          </a:p>
          <a:p>
            <a:r>
              <a:rPr lang="en-US" b="1" dirty="0"/>
              <a:t>Communication</a:t>
            </a:r>
            <a:r>
              <a:rPr lang="en-US" dirty="0"/>
              <a:t> (10242): act of conveying intentions about kidnapping to other members of criminal network</a:t>
            </a:r>
          </a:p>
        </p:txBody>
      </p:sp>
      <p:pic>
        <p:nvPicPr>
          <p:cNvPr id="6" name="Picture 5" descr="Diagram&#10;&#10;Description automatically generated">
            <a:extLst>
              <a:ext uri="{FF2B5EF4-FFF2-40B4-BE49-F238E27FC236}">
                <a16:creationId xmlns:a16="http://schemas.microsoft.com/office/drawing/2014/main" id="{5887A90B-0B8F-2245-A7B3-C3D6BF127FC9}"/>
              </a:ext>
            </a:extLst>
          </p:cNvPr>
          <p:cNvPicPr>
            <a:picLocks noChangeAspect="1"/>
          </p:cNvPicPr>
          <p:nvPr/>
        </p:nvPicPr>
        <p:blipFill>
          <a:blip r:embed="rId2"/>
          <a:stretch>
            <a:fillRect/>
          </a:stretch>
        </p:blipFill>
        <p:spPr>
          <a:xfrm>
            <a:off x="2405856" y="122238"/>
            <a:ext cx="8839200" cy="3441700"/>
          </a:xfrm>
          <a:prstGeom prst="rect">
            <a:avLst/>
          </a:prstGeom>
        </p:spPr>
      </p:pic>
    </p:spTree>
    <p:extLst>
      <p:ext uri="{BB962C8B-B14F-4D97-AF65-F5344CB8AC3E}">
        <p14:creationId xmlns:p14="http://schemas.microsoft.com/office/powerpoint/2010/main" val="4033001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231033" y="583340"/>
            <a:ext cx="3147787" cy="638764"/>
          </a:xfrm>
        </p:spPr>
        <p:txBody>
          <a:bodyPr>
            <a:normAutofit fontScale="90000"/>
          </a:bodyPr>
          <a:lstStyle/>
          <a:p>
            <a:r>
              <a:rPr lang="en-US" dirty="0"/>
              <a:t>Committing crime (10222)</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1837161" y="3290297"/>
            <a:ext cx="9392814" cy="3167653"/>
          </a:xfrm>
        </p:spPr>
        <p:txBody>
          <a:bodyPr>
            <a:normAutofit fontScale="77500" lnSpcReduction="20000"/>
          </a:bodyPr>
          <a:lstStyle/>
          <a:p>
            <a:r>
              <a:rPr lang="en-US" b="1" dirty="0"/>
              <a:t>Motion traveling </a:t>
            </a:r>
            <a:r>
              <a:rPr lang="en-US" dirty="0"/>
              <a:t>(10243): movement of kidnapper from a place to location where is planned</a:t>
            </a:r>
          </a:p>
          <a:p>
            <a:r>
              <a:rPr lang="en-US" b="1" dirty="0"/>
              <a:t>Attack </a:t>
            </a:r>
            <a:r>
              <a:rPr lang="en-US" dirty="0"/>
              <a:t>(10244): control of victim by kidnapper</a:t>
            </a:r>
          </a:p>
          <a:p>
            <a:r>
              <a:rPr lang="en-US" b="1" dirty="0"/>
              <a:t>Kidnapping</a:t>
            </a:r>
            <a:r>
              <a:rPr lang="en-US" dirty="0"/>
              <a:t> (10245)</a:t>
            </a:r>
            <a:r>
              <a:rPr lang="en-US" b="1" dirty="0"/>
              <a:t>: </a:t>
            </a:r>
            <a:r>
              <a:rPr lang="en-US" dirty="0"/>
              <a:t>taking away or transportation of a person against that person's will</a:t>
            </a:r>
          </a:p>
          <a:p>
            <a:r>
              <a:rPr lang="en-US" b="1" dirty="0"/>
              <a:t>Removing victim</a:t>
            </a:r>
            <a:r>
              <a:rPr lang="en-US" dirty="0"/>
              <a:t> (10246): process removing the victim from a location</a:t>
            </a:r>
          </a:p>
          <a:p>
            <a:r>
              <a:rPr lang="en-US" b="1" dirty="0"/>
              <a:t>Placing victim </a:t>
            </a:r>
            <a:r>
              <a:rPr lang="en-US" dirty="0"/>
              <a:t>(10247): net movement of victim from one location to another</a:t>
            </a:r>
          </a:p>
          <a:p>
            <a:r>
              <a:rPr lang="en-US" b="1" dirty="0"/>
              <a:t>Killing </a:t>
            </a:r>
            <a:r>
              <a:rPr lang="en-US" dirty="0"/>
              <a:t>(10254): death of victim as a result of action by kidnapper</a:t>
            </a:r>
          </a:p>
          <a:p>
            <a:r>
              <a:rPr lang="en-US" b="1" dirty="0"/>
              <a:t>Temporary stay </a:t>
            </a:r>
            <a:r>
              <a:rPr lang="en-US" dirty="0"/>
              <a:t>(10250): short stay of victim in safehouse or other location</a:t>
            </a:r>
          </a:p>
          <a:p>
            <a:r>
              <a:rPr lang="en-US" b="1" dirty="0"/>
              <a:t>Communication </a:t>
            </a:r>
            <a:r>
              <a:rPr lang="en-US" dirty="0"/>
              <a:t>(10248): act of conveying intended meanings from kidnapper to authorities or non-authorities</a:t>
            </a:r>
          </a:p>
          <a:p>
            <a:r>
              <a:rPr lang="en-US" b="1" dirty="0"/>
              <a:t>Request</a:t>
            </a:r>
            <a:r>
              <a:rPr lang="en-US" dirty="0"/>
              <a:t> (10249): act of asking formally for something in return for safety of victim</a:t>
            </a:r>
          </a:p>
          <a:p>
            <a:r>
              <a:rPr lang="en-US" b="1" dirty="0"/>
              <a:t>Ransom </a:t>
            </a:r>
            <a:r>
              <a:rPr lang="en-US" dirty="0"/>
              <a:t>(10251): practice of holding a prisoner or item to extort money or property</a:t>
            </a:r>
          </a:p>
          <a:p>
            <a:r>
              <a:rPr lang="en-US" b="1" dirty="0"/>
              <a:t>Agree or refuse to act</a:t>
            </a:r>
            <a:r>
              <a:rPr lang="en-US" dirty="0"/>
              <a:t> (10253): understanding between entities to follow a specific course of conduct</a:t>
            </a:r>
          </a:p>
          <a:p>
            <a:r>
              <a:rPr lang="en-US" b="1" dirty="0" err="1"/>
              <a:t>GiveUp</a:t>
            </a:r>
            <a:r>
              <a:rPr lang="en-US" b="1" dirty="0"/>
              <a:t> </a:t>
            </a:r>
            <a:r>
              <a:rPr lang="en-US" dirty="0"/>
              <a:t>(10252): form of surrender when kidnapper decides to stop crime</a:t>
            </a:r>
          </a:p>
        </p:txBody>
      </p:sp>
      <p:pic>
        <p:nvPicPr>
          <p:cNvPr id="5" name="Picture 4" descr="A picture containing text, sky&#10;&#10;Description automatically generated">
            <a:extLst>
              <a:ext uri="{FF2B5EF4-FFF2-40B4-BE49-F238E27FC236}">
                <a16:creationId xmlns:a16="http://schemas.microsoft.com/office/drawing/2014/main" id="{186D4905-3C30-EB4C-AA4B-CA0543F781B2}"/>
              </a:ext>
            </a:extLst>
          </p:cNvPr>
          <p:cNvPicPr>
            <a:picLocks noChangeAspect="1"/>
          </p:cNvPicPr>
          <p:nvPr/>
        </p:nvPicPr>
        <p:blipFill>
          <a:blip r:embed="rId2"/>
          <a:stretch>
            <a:fillRect/>
          </a:stretch>
        </p:blipFill>
        <p:spPr>
          <a:xfrm>
            <a:off x="3693267" y="-1"/>
            <a:ext cx="8267700" cy="3290297"/>
          </a:xfrm>
          <a:prstGeom prst="rect">
            <a:avLst/>
          </a:prstGeom>
        </p:spPr>
      </p:pic>
    </p:spTree>
    <p:extLst>
      <p:ext uri="{BB962C8B-B14F-4D97-AF65-F5344CB8AC3E}">
        <p14:creationId xmlns:p14="http://schemas.microsoft.com/office/powerpoint/2010/main" val="2769571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368299" y="314325"/>
            <a:ext cx="4281760" cy="674687"/>
          </a:xfrm>
        </p:spPr>
        <p:txBody>
          <a:bodyPr>
            <a:normAutofit fontScale="90000"/>
          </a:bodyPr>
          <a:lstStyle/>
          <a:p>
            <a:r>
              <a:rPr lang="en-US" b="1" dirty="0"/>
              <a:t>Authority response (10223)</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211873" y="1031873"/>
            <a:ext cx="4895386" cy="5511802"/>
          </a:xfrm>
        </p:spPr>
        <p:txBody>
          <a:bodyPr>
            <a:noAutofit/>
          </a:bodyPr>
          <a:lstStyle/>
          <a:p>
            <a:r>
              <a:rPr lang="en-US" sz="1200" b="1" dirty="0"/>
              <a:t>Physical surveillance </a:t>
            </a:r>
            <a:r>
              <a:rPr lang="en-US" sz="1200" dirty="0"/>
              <a:t>(10255): monitoring of behavior, activities, or other changing information about kidnapper</a:t>
            </a:r>
          </a:p>
          <a:p>
            <a:r>
              <a:rPr lang="en-US" sz="1200" b="1" dirty="0"/>
              <a:t>Traveling </a:t>
            </a:r>
            <a:r>
              <a:rPr lang="en-US" sz="1200" dirty="0"/>
              <a:t>(10256): movement of authorities to location of kidnapper or victim</a:t>
            </a:r>
          </a:p>
          <a:p>
            <a:r>
              <a:rPr lang="en-US" sz="1200" b="1" dirty="0"/>
              <a:t>Finding </a:t>
            </a:r>
            <a:r>
              <a:rPr lang="en-US" sz="1200" dirty="0"/>
              <a:t>(10257): physical finding of location of kidnapper or victim</a:t>
            </a:r>
          </a:p>
          <a:p>
            <a:r>
              <a:rPr lang="en-US" sz="1200" b="1" dirty="0"/>
              <a:t>Communication </a:t>
            </a:r>
            <a:r>
              <a:rPr lang="en-US" sz="1200" dirty="0"/>
              <a:t>(10258): act of conveying intended meanings between authorities</a:t>
            </a:r>
          </a:p>
          <a:p>
            <a:r>
              <a:rPr lang="en-US" sz="1200" b="1" dirty="0"/>
              <a:t>Expressing publicly </a:t>
            </a:r>
            <a:r>
              <a:rPr lang="en-US" sz="1200" dirty="0"/>
              <a:t>(10259): revealing of restricted information about crime to public</a:t>
            </a:r>
          </a:p>
          <a:p>
            <a:r>
              <a:rPr lang="en-US" sz="1200" b="1" dirty="0"/>
              <a:t>Request </a:t>
            </a:r>
            <a:r>
              <a:rPr lang="en-US" sz="1200" dirty="0"/>
              <a:t>(10260): act of asking formally for demands of kidnapper</a:t>
            </a:r>
          </a:p>
          <a:p>
            <a:r>
              <a:rPr lang="en-US" sz="1200" b="1" dirty="0"/>
              <a:t>Negotiation </a:t>
            </a:r>
            <a:r>
              <a:rPr lang="en-US" sz="1200" dirty="0"/>
              <a:t>(10261): meeting held between authorities and kidnapper</a:t>
            </a:r>
          </a:p>
          <a:p>
            <a:r>
              <a:rPr lang="en-US" sz="1200" b="1" dirty="0"/>
              <a:t>Influence </a:t>
            </a:r>
            <a:r>
              <a:rPr lang="en-US" sz="1200" dirty="0"/>
              <a:t>(10262): umbrella term of influence and mode of communication</a:t>
            </a:r>
          </a:p>
          <a:p>
            <a:r>
              <a:rPr lang="en-US" sz="1200" b="1" dirty="0"/>
              <a:t>Helping </a:t>
            </a:r>
            <a:r>
              <a:rPr lang="en-US" sz="1200" dirty="0"/>
              <a:t>(10265): cooperation between authorities and people impacted by crime</a:t>
            </a:r>
          </a:p>
          <a:p>
            <a:r>
              <a:rPr lang="en-US" sz="1200" b="1" dirty="0"/>
              <a:t>Defending</a:t>
            </a:r>
            <a:r>
              <a:rPr lang="en-US" sz="1200" dirty="0"/>
              <a:t> (10264): act of protecting victim from attack</a:t>
            </a:r>
          </a:p>
          <a:p>
            <a:r>
              <a:rPr lang="en-US" sz="1200" b="1" dirty="0"/>
              <a:t>Exchange victim</a:t>
            </a:r>
            <a:r>
              <a:rPr lang="en-US" sz="1200" dirty="0"/>
              <a:t> (10268): voluntary exchange of victim for other person or resource</a:t>
            </a:r>
          </a:p>
          <a:p>
            <a:r>
              <a:rPr lang="en-US" sz="1200" b="1" dirty="0"/>
              <a:t>Getting ransom </a:t>
            </a:r>
            <a:r>
              <a:rPr lang="en-US" sz="1200" dirty="0"/>
              <a:t>(10263): money made available to secure safety of victim</a:t>
            </a:r>
          </a:p>
          <a:p>
            <a:r>
              <a:rPr lang="en-US" sz="1200" b="1" dirty="0"/>
              <a:t>Attack </a:t>
            </a:r>
            <a:r>
              <a:rPr lang="en-US" sz="1200" dirty="0"/>
              <a:t>(10266): attempt to control situation by authorities</a:t>
            </a:r>
          </a:p>
          <a:p>
            <a:r>
              <a:rPr lang="en-US" sz="1200" b="1" dirty="0"/>
              <a:t>Killing</a:t>
            </a:r>
            <a:r>
              <a:rPr lang="en-US" sz="1200" dirty="0"/>
              <a:t> (10267): act of killing the kidnapper or accidental killing of victim</a:t>
            </a:r>
          </a:p>
        </p:txBody>
      </p:sp>
      <p:pic>
        <p:nvPicPr>
          <p:cNvPr id="6" name="Picture 5" descr="Diagram&#10;&#10;Description automatically generated">
            <a:extLst>
              <a:ext uri="{FF2B5EF4-FFF2-40B4-BE49-F238E27FC236}">
                <a16:creationId xmlns:a16="http://schemas.microsoft.com/office/drawing/2014/main" id="{0B2F50C5-57E0-C64C-B6A0-F38D1AB15C2C}"/>
              </a:ext>
            </a:extLst>
          </p:cNvPr>
          <p:cNvPicPr>
            <a:picLocks noChangeAspect="1"/>
          </p:cNvPicPr>
          <p:nvPr/>
        </p:nvPicPr>
        <p:blipFill>
          <a:blip r:embed="rId2"/>
          <a:stretch>
            <a:fillRect/>
          </a:stretch>
        </p:blipFill>
        <p:spPr>
          <a:xfrm>
            <a:off x="5196468" y="1397000"/>
            <a:ext cx="6995531" cy="4064000"/>
          </a:xfrm>
          <a:prstGeom prst="rect">
            <a:avLst/>
          </a:prstGeom>
        </p:spPr>
      </p:pic>
    </p:spTree>
    <p:extLst>
      <p:ext uri="{BB962C8B-B14F-4D97-AF65-F5344CB8AC3E}">
        <p14:creationId xmlns:p14="http://schemas.microsoft.com/office/powerpoint/2010/main" val="2978614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511176" y="703262"/>
            <a:ext cx="4603747" cy="1014413"/>
          </a:xfrm>
        </p:spPr>
        <p:txBody>
          <a:bodyPr>
            <a:normAutofit/>
          </a:bodyPr>
          <a:lstStyle/>
          <a:p>
            <a:r>
              <a:rPr lang="en-US" b="1" dirty="0"/>
              <a:t>Non-authority response (10224)</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839788" y="2200275"/>
            <a:ext cx="3910632" cy="3668713"/>
          </a:xfrm>
        </p:spPr>
        <p:txBody>
          <a:bodyPr/>
          <a:lstStyle/>
          <a:p>
            <a:r>
              <a:rPr lang="en-US" b="1" dirty="0"/>
              <a:t>Negotiation </a:t>
            </a:r>
            <a:r>
              <a:rPr lang="en-US" dirty="0"/>
              <a:t>(10269): meeting held between non-authorities and kidnapper</a:t>
            </a:r>
          </a:p>
          <a:p>
            <a:r>
              <a:rPr lang="en-US" b="1" dirty="0"/>
              <a:t>Communication</a:t>
            </a:r>
            <a:r>
              <a:rPr lang="en-US" dirty="0"/>
              <a:t> (10273): conveying meaning between non-authorities and kidnapper</a:t>
            </a:r>
          </a:p>
          <a:p>
            <a:r>
              <a:rPr lang="en-US" b="1" dirty="0"/>
              <a:t>Getting ransom</a:t>
            </a:r>
            <a:r>
              <a:rPr lang="en-US" dirty="0"/>
              <a:t> (10270): procuring money to secure safety of victim</a:t>
            </a:r>
          </a:p>
          <a:p>
            <a:r>
              <a:rPr lang="en-US" b="1" dirty="0"/>
              <a:t>Traveling</a:t>
            </a:r>
            <a:r>
              <a:rPr lang="en-US" dirty="0"/>
              <a:t> (10272): movement of non-authorities to location for delivery of ransom</a:t>
            </a:r>
          </a:p>
          <a:p>
            <a:r>
              <a:rPr lang="en-US" b="1" dirty="0"/>
              <a:t>Giving ransom</a:t>
            </a:r>
            <a:r>
              <a:rPr lang="en-US" dirty="0"/>
              <a:t> (10271): handing over ransom to kidnapper</a:t>
            </a:r>
          </a:p>
        </p:txBody>
      </p:sp>
      <p:pic>
        <p:nvPicPr>
          <p:cNvPr id="6" name="Picture 5" descr="Diagram&#10;&#10;Description automatically generated">
            <a:extLst>
              <a:ext uri="{FF2B5EF4-FFF2-40B4-BE49-F238E27FC236}">
                <a16:creationId xmlns:a16="http://schemas.microsoft.com/office/drawing/2014/main" id="{4FED027A-BB75-9A4F-A050-E0E38E21B1D3}"/>
              </a:ext>
            </a:extLst>
          </p:cNvPr>
          <p:cNvPicPr>
            <a:picLocks noChangeAspect="1"/>
          </p:cNvPicPr>
          <p:nvPr/>
        </p:nvPicPr>
        <p:blipFill>
          <a:blip r:embed="rId2"/>
          <a:stretch>
            <a:fillRect/>
          </a:stretch>
        </p:blipFill>
        <p:spPr>
          <a:xfrm>
            <a:off x="5114923" y="1920875"/>
            <a:ext cx="6565900" cy="3543300"/>
          </a:xfrm>
          <a:prstGeom prst="rect">
            <a:avLst/>
          </a:prstGeom>
        </p:spPr>
      </p:pic>
    </p:spTree>
    <p:extLst>
      <p:ext uri="{BB962C8B-B14F-4D97-AF65-F5344CB8AC3E}">
        <p14:creationId xmlns:p14="http://schemas.microsoft.com/office/powerpoint/2010/main" val="406071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522C-83FE-C24F-A343-3DA86757EA92}"/>
              </a:ext>
            </a:extLst>
          </p:cNvPr>
          <p:cNvSpPr>
            <a:spLocks noGrp="1"/>
          </p:cNvSpPr>
          <p:nvPr>
            <p:ph type="title"/>
          </p:nvPr>
        </p:nvSpPr>
        <p:spPr>
          <a:xfrm>
            <a:off x="839789" y="457200"/>
            <a:ext cx="2594788" cy="1600200"/>
          </a:xfrm>
        </p:spPr>
        <p:txBody>
          <a:bodyPr/>
          <a:lstStyle/>
          <a:p>
            <a:r>
              <a:rPr lang="en-US" b="1" dirty="0"/>
              <a:t>Legality (10225)</a:t>
            </a:r>
          </a:p>
        </p:txBody>
      </p:sp>
      <p:sp>
        <p:nvSpPr>
          <p:cNvPr id="4" name="Text Placeholder 3">
            <a:extLst>
              <a:ext uri="{FF2B5EF4-FFF2-40B4-BE49-F238E27FC236}">
                <a16:creationId xmlns:a16="http://schemas.microsoft.com/office/drawing/2014/main" id="{6F0991EE-92D2-C242-B33F-6F16F5F1A6F0}"/>
              </a:ext>
            </a:extLst>
          </p:cNvPr>
          <p:cNvSpPr>
            <a:spLocks noGrp="1"/>
          </p:cNvSpPr>
          <p:nvPr>
            <p:ph type="body" sz="half" idx="2"/>
          </p:nvPr>
        </p:nvSpPr>
        <p:spPr>
          <a:xfrm>
            <a:off x="2925763" y="3744913"/>
            <a:ext cx="7161212" cy="2275805"/>
          </a:xfrm>
        </p:spPr>
        <p:txBody>
          <a:bodyPr/>
          <a:lstStyle/>
          <a:p>
            <a:r>
              <a:rPr lang="en-US" b="1" dirty="0"/>
              <a:t>Investigation</a:t>
            </a:r>
            <a:r>
              <a:rPr lang="en-US" dirty="0"/>
              <a:t> (10274): investigation of crimes by police</a:t>
            </a:r>
          </a:p>
          <a:p>
            <a:r>
              <a:rPr lang="en-US" b="1" dirty="0"/>
              <a:t>Legal rulings</a:t>
            </a:r>
            <a:r>
              <a:rPr lang="en-US" dirty="0"/>
              <a:t> (10275): proceedings in any civil lawsuit or criminal prosecution</a:t>
            </a:r>
          </a:p>
          <a:p>
            <a:r>
              <a:rPr lang="en-US" b="1" dirty="0"/>
              <a:t>Judgment communication </a:t>
            </a:r>
            <a:r>
              <a:rPr lang="en-US" dirty="0"/>
              <a:t>(10276): instruction directed by law, judgment or administrative act to defendant or litigant to obey a certain behavior</a:t>
            </a:r>
          </a:p>
        </p:txBody>
      </p:sp>
      <p:pic>
        <p:nvPicPr>
          <p:cNvPr id="6" name="Picture 5" descr="Diagram&#10;&#10;Description automatically generated">
            <a:extLst>
              <a:ext uri="{FF2B5EF4-FFF2-40B4-BE49-F238E27FC236}">
                <a16:creationId xmlns:a16="http://schemas.microsoft.com/office/drawing/2014/main" id="{E40C43DA-F007-244A-8A17-C377AEBD6DC9}"/>
              </a:ext>
            </a:extLst>
          </p:cNvPr>
          <p:cNvPicPr>
            <a:picLocks noChangeAspect="1"/>
          </p:cNvPicPr>
          <p:nvPr/>
        </p:nvPicPr>
        <p:blipFill>
          <a:blip r:embed="rId2"/>
          <a:stretch>
            <a:fillRect/>
          </a:stretch>
        </p:blipFill>
        <p:spPr>
          <a:xfrm>
            <a:off x="2851151" y="837282"/>
            <a:ext cx="7161212" cy="2440235"/>
          </a:xfrm>
          <a:prstGeom prst="rect">
            <a:avLst/>
          </a:prstGeom>
        </p:spPr>
      </p:pic>
    </p:spTree>
    <p:extLst>
      <p:ext uri="{BB962C8B-B14F-4D97-AF65-F5344CB8AC3E}">
        <p14:creationId xmlns:p14="http://schemas.microsoft.com/office/powerpoint/2010/main" val="3760172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zh-CN"/>
              <a:t>Business Change Schema</a:t>
            </a:r>
            <a:br>
              <a:rPr lang="zh-CN"/>
            </a:br>
            <a:r>
              <a:rPr lang="en-US" altLang="zh-CN" sz="2133"/>
              <a:t>Quizlet 9</a:t>
            </a:r>
            <a:endParaRPr/>
          </a:p>
        </p:txBody>
      </p:sp>
      <p:sp>
        <p:nvSpPr>
          <p:cNvPr id="100" name="Google Shape;100;p25"/>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8"/>
            </a:pPr>
            <a:r>
              <a:rPr lang="zh-CN"/>
              <a:t>Carl Edwards</a:t>
            </a:r>
            <a:endParaRPr/>
          </a:p>
          <a:p>
            <a:pPr>
              <a:lnSpc>
                <a:spcPct val="100000"/>
              </a:lnSpc>
              <a:spcBef>
                <a:spcPts val="0"/>
              </a:spcBef>
              <a:buSzPct val="181818"/>
            </a:pPr>
            <a:r>
              <a:rPr lang="zh-CN"/>
              <a:t>{cne2}@illinois.edu</a:t>
            </a:r>
            <a:endParaRPr/>
          </a:p>
        </p:txBody>
      </p:sp>
    </p:spTree>
    <p:extLst>
      <p:ext uri="{BB962C8B-B14F-4D97-AF65-F5344CB8AC3E}">
        <p14:creationId xmlns:p14="http://schemas.microsoft.com/office/powerpoint/2010/main" val="4151915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Overview</a:t>
            </a:r>
            <a:endParaRPr/>
          </a:p>
        </p:txBody>
      </p:sp>
      <p:pic>
        <p:nvPicPr>
          <p:cNvPr id="106" name="Google Shape;106;p26"/>
          <p:cNvPicPr preferRelativeResize="0"/>
          <p:nvPr/>
        </p:nvPicPr>
        <p:blipFill>
          <a:blip r:embed="rId3">
            <a:alphaModFix/>
          </a:blip>
          <a:stretch>
            <a:fillRect/>
          </a:stretch>
        </p:blipFill>
        <p:spPr>
          <a:xfrm>
            <a:off x="3007501" y="152967"/>
            <a:ext cx="4488433" cy="6552067"/>
          </a:xfrm>
          <a:prstGeom prst="rect">
            <a:avLst/>
          </a:prstGeom>
          <a:noFill/>
          <a:ln>
            <a:noFill/>
          </a:ln>
        </p:spPr>
      </p:pic>
      <p:pic>
        <p:nvPicPr>
          <p:cNvPr id="107" name="Google Shape;107;p26"/>
          <p:cNvPicPr preferRelativeResize="0"/>
          <p:nvPr/>
        </p:nvPicPr>
        <p:blipFill>
          <a:blip r:embed="rId4">
            <a:alphaModFix/>
          </a:blip>
          <a:stretch>
            <a:fillRect/>
          </a:stretch>
        </p:blipFill>
        <p:spPr>
          <a:xfrm>
            <a:off x="7230134" y="0"/>
            <a:ext cx="4007407" cy="6858000"/>
          </a:xfrm>
          <a:prstGeom prst="rect">
            <a:avLst/>
          </a:prstGeom>
          <a:noFill/>
          <a:ln>
            <a:noFill/>
          </a:ln>
        </p:spPr>
      </p:pic>
    </p:spTree>
    <p:extLst>
      <p:ext uri="{BB962C8B-B14F-4D97-AF65-F5344CB8AC3E}">
        <p14:creationId xmlns:p14="http://schemas.microsoft.com/office/powerpoint/2010/main" val="3187844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Scandal</a:t>
            </a:r>
            <a:endParaRPr/>
          </a:p>
        </p:txBody>
      </p:sp>
      <p:sp>
        <p:nvSpPr>
          <p:cNvPr id="113" name="Google Shape;113;p27"/>
          <p:cNvSpPr txBox="1"/>
          <p:nvPr/>
        </p:nvSpPr>
        <p:spPr>
          <a:xfrm>
            <a:off x="577067" y="1381200"/>
            <a:ext cx="10853200" cy="119464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10464:Scandal</a:t>
            </a:r>
            <a:r>
              <a:rPr lang="en-US" altLang="zh-CN" sz="1400">
                <a:solidFill>
                  <a:schemeClr val="dk1"/>
                </a:solidFill>
                <a:latin typeface="Arial"/>
                <a:ea typeface="Arial"/>
                <a:cs typeface="Arial"/>
                <a:sym typeface="Arial"/>
              </a:rPr>
              <a:t>: </a:t>
            </a:r>
            <a:r>
              <a:rPr lang="en-US" altLang="zh-CN" sz="1400">
                <a:solidFill>
                  <a:schemeClr val="dk1"/>
                </a:solidFill>
              </a:rPr>
              <a:t>A scandal occurs at the company.</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rPr>
              <a:t>10494:Investigation-&gt;10523:Justice</a:t>
            </a:r>
            <a:r>
              <a:rPr lang="en-US" altLang="zh-CN" sz="1400">
                <a:solidFill>
                  <a:schemeClr val="dk1"/>
                </a:solidFill>
                <a:latin typeface="Arial"/>
                <a:ea typeface="Arial"/>
                <a:cs typeface="Arial"/>
                <a:sym typeface="Arial"/>
              </a:rPr>
              <a:t>: </a:t>
            </a:r>
            <a:r>
              <a:rPr lang="en-US" altLang="zh-CN" sz="1400">
                <a:solidFill>
                  <a:schemeClr val="dk1"/>
                </a:solidFill>
              </a:rPr>
              <a:t>This branch involves the investigation and justice of an individual person.</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rPr>
              <a:t>10494:Corporate Criminal Inquiry</a:t>
            </a:r>
            <a:r>
              <a:rPr lang="en-US" altLang="zh-CN" sz="1400">
                <a:solidFill>
                  <a:schemeClr val="dk1"/>
                </a:solidFill>
                <a:latin typeface="Arial"/>
                <a:ea typeface="Arial"/>
                <a:cs typeface="Arial"/>
                <a:sym typeface="Arial"/>
              </a:rPr>
              <a:t>: </a:t>
            </a:r>
            <a:r>
              <a:rPr lang="en-US" altLang="zh-CN" sz="1400">
                <a:solidFill>
                  <a:schemeClr val="dk1"/>
                </a:solidFill>
              </a:rPr>
              <a:t>This branch involves the company as a whole being investigated for crimes.</a:t>
            </a:r>
            <a:endParaRPr sz="1867">
              <a:solidFill>
                <a:srgbClr val="000000"/>
              </a:solidFill>
              <a:latin typeface="Arial"/>
              <a:ea typeface="Arial"/>
              <a:cs typeface="Arial"/>
              <a:sym typeface="Arial"/>
            </a:endParaRPr>
          </a:p>
        </p:txBody>
      </p:sp>
      <p:pic>
        <p:nvPicPr>
          <p:cNvPr id="114" name="Google Shape;114;p27"/>
          <p:cNvPicPr preferRelativeResize="0"/>
          <p:nvPr/>
        </p:nvPicPr>
        <p:blipFill>
          <a:blip r:embed="rId3">
            <a:alphaModFix/>
          </a:blip>
          <a:stretch>
            <a:fillRect/>
          </a:stretch>
        </p:blipFill>
        <p:spPr>
          <a:xfrm>
            <a:off x="2329733" y="3358500"/>
            <a:ext cx="6578600" cy="3149600"/>
          </a:xfrm>
          <a:prstGeom prst="rect">
            <a:avLst/>
          </a:prstGeom>
          <a:noFill/>
          <a:ln>
            <a:noFill/>
          </a:ln>
        </p:spPr>
      </p:pic>
    </p:spTree>
    <p:extLst>
      <p:ext uri="{BB962C8B-B14F-4D97-AF65-F5344CB8AC3E}">
        <p14:creationId xmlns:p14="http://schemas.microsoft.com/office/powerpoint/2010/main" val="2081556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8"/>
          <p:cNvPicPr preferRelativeResize="0"/>
          <p:nvPr/>
        </p:nvPicPr>
        <p:blipFill>
          <a:blip r:embed="rId3">
            <a:alphaModFix/>
          </a:blip>
          <a:stretch>
            <a:fillRect/>
          </a:stretch>
        </p:blipFill>
        <p:spPr>
          <a:xfrm>
            <a:off x="203201" y="3088800"/>
            <a:ext cx="11498095" cy="3972400"/>
          </a:xfrm>
          <a:prstGeom prst="rect">
            <a:avLst/>
          </a:prstGeom>
          <a:noFill/>
          <a:ln>
            <a:noFill/>
          </a:ln>
        </p:spPr>
      </p:pic>
      <p:sp>
        <p:nvSpPr>
          <p:cNvPr id="120" name="Google Shape;120;p28"/>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Investigation</a:t>
            </a:r>
            <a:endParaRPr/>
          </a:p>
        </p:txBody>
      </p:sp>
      <p:sp>
        <p:nvSpPr>
          <p:cNvPr id="121" name="Google Shape;121;p28"/>
          <p:cNvSpPr txBox="1"/>
          <p:nvPr/>
        </p:nvSpPr>
        <p:spPr>
          <a:xfrm>
            <a:off x="3182033" y="239967"/>
            <a:ext cx="10853200" cy="2790467"/>
          </a:xfrm>
          <a:prstGeom prst="rect">
            <a:avLst/>
          </a:prstGeom>
          <a:noFill/>
          <a:ln>
            <a:noFill/>
          </a:ln>
        </p:spPr>
        <p:txBody>
          <a:bodyPr spcFirstLastPara="1" wrap="square" lIns="121900" tIns="121900" rIns="121900" bIns="121900" anchor="t" anchorCtr="0">
            <a:spAutoFit/>
          </a:bodyPr>
          <a:lstStyle/>
          <a:p>
            <a:pPr>
              <a:spcBef>
                <a:spcPts val="800"/>
              </a:spcBef>
              <a:buClr>
                <a:schemeClr val="dk1"/>
              </a:buClr>
              <a:buSzPts val="1100"/>
            </a:pPr>
            <a:r>
              <a:rPr lang="en-US" altLang="zh-CN" sz="1400">
                <a:solidFill>
                  <a:schemeClr val="dk1"/>
                </a:solidFill>
              </a:rPr>
              <a:t>This is the same as Criminal Justice in Quizlet 8.</a:t>
            </a:r>
            <a:endParaRPr sz="1400">
              <a:solidFill>
                <a:schemeClr val="dk1"/>
              </a:solidFill>
            </a:endParaRPr>
          </a:p>
          <a:p>
            <a:pPr>
              <a:spcBef>
                <a:spcPts val="800"/>
              </a:spcBef>
              <a:buClr>
                <a:schemeClr val="dk1"/>
              </a:buClr>
              <a:buSzPts val="1100"/>
            </a:pPr>
            <a:r>
              <a:rPr lang="en-US" altLang="zh-CN" sz="1400" b="1">
                <a:solidFill>
                  <a:schemeClr val="dk1"/>
                </a:solidFill>
              </a:rPr>
              <a:t>10510:Identifycategorize</a:t>
            </a:r>
            <a:r>
              <a:rPr lang="en-US" altLang="zh-CN" sz="1400">
                <a:solidFill>
                  <a:schemeClr val="dk1"/>
                </a:solidFill>
              </a:rPr>
              <a:t>: Identification of the suspect.</a:t>
            </a:r>
            <a:endParaRPr sz="1400">
              <a:solidFill>
                <a:schemeClr val="dk1"/>
              </a:solidFill>
            </a:endParaRPr>
          </a:p>
          <a:p>
            <a:pPr>
              <a:spcBef>
                <a:spcPts val="800"/>
              </a:spcBef>
              <a:buClr>
                <a:schemeClr val="dk1"/>
              </a:buClr>
              <a:buSzPts val="1100"/>
            </a:pPr>
            <a:r>
              <a:rPr lang="en-US" altLang="zh-CN" sz="1400" b="1">
                <a:solidFill>
                  <a:schemeClr val="dk1"/>
                </a:solidFill>
              </a:rPr>
              <a:t>10511:Contact</a:t>
            </a:r>
            <a:r>
              <a:rPr lang="en-US" altLang="zh-CN" sz="1400">
                <a:solidFill>
                  <a:schemeClr val="dk1"/>
                </a:solidFill>
              </a:rPr>
              <a:t>: Make contact with the suspect</a:t>
            </a:r>
            <a:endParaRPr sz="1400">
              <a:solidFill>
                <a:schemeClr val="dk1"/>
              </a:solidFill>
            </a:endParaRPr>
          </a:p>
          <a:p>
            <a:pPr>
              <a:spcBef>
                <a:spcPts val="800"/>
              </a:spcBef>
              <a:buClr>
                <a:schemeClr val="dk1"/>
              </a:buClr>
              <a:buSzPts val="1100"/>
            </a:pPr>
            <a:r>
              <a:rPr lang="en-US" altLang="zh-CN" sz="1400" b="1">
                <a:solidFill>
                  <a:schemeClr val="dk1"/>
                </a:solidFill>
              </a:rPr>
              <a:t>10512:Arrest</a:t>
            </a:r>
            <a:r>
              <a:rPr lang="en-US" altLang="zh-CN" sz="1400">
                <a:solidFill>
                  <a:schemeClr val="dk1"/>
                </a:solidFill>
              </a:rPr>
              <a:t>: Taking the suspect who violated laws during the outbreak into custody</a:t>
            </a:r>
            <a:endParaRPr sz="1400">
              <a:solidFill>
                <a:schemeClr val="dk1"/>
              </a:solidFill>
            </a:endParaRPr>
          </a:p>
          <a:p>
            <a:pPr>
              <a:spcBef>
                <a:spcPts val="800"/>
              </a:spcBef>
              <a:buClr>
                <a:schemeClr val="dk1"/>
              </a:buClr>
              <a:buSzPts val="1100"/>
            </a:pPr>
            <a:r>
              <a:rPr lang="en-US" altLang="zh-CN" sz="1400" b="1">
                <a:solidFill>
                  <a:schemeClr val="dk1"/>
                </a:solidFill>
              </a:rPr>
              <a:t>10524:Handcuffing</a:t>
            </a:r>
            <a:r>
              <a:rPr lang="en-US" altLang="zh-CN" sz="1400">
                <a:solidFill>
                  <a:schemeClr val="dk1"/>
                </a:solidFill>
              </a:rPr>
              <a:t>: Using handcuffs to secure a suspect who violated law</a:t>
            </a:r>
            <a:endParaRPr sz="1400">
              <a:solidFill>
                <a:schemeClr val="dk1"/>
              </a:solidFill>
            </a:endParaRPr>
          </a:p>
          <a:p>
            <a:pPr>
              <a:spcBef>
                <a:spcPts val="800"/>
              </a:spcBef>
              <a:buClr>
                <a:schemeClr val="dk1"/>
              </a:buClr>
              <a:buSzPts val="1100"/>
            </a:pPr>
            <a:r>
              <a:rPr lang="en-US" altLang="zh-CN" sz="1400" b="1">
                <a:solidFill>
                  <a:schemeClr val="dk1"/>
                </a:solidFill>
              </a:rPr>
              <a:t>10526:Restrain</a:t>
            </a:r>
            <a:r>
              <a:rPr lang="en-US" altLang="zh-CN" sz="1400">
                <a:solidFill>
                  <a:schemeClr val="dk1"/>
                </a:solidFill>
              </a:rPr>
              <a:t>:Physical restraint on the suspect</a:t>
            </a:r>
            <a:endParaRPr sz="1400">
              <a:solidFill>
                <a:schemeClr val="dk1"/>
              </a:solidFill>
            </a:endParaRPr>
          </a:p>
          <a:p>
            <a:pPr>
              <a:spcBef>
                <a:spcPts val="800"/>
              </a:spcBef>
              <a:buClr>
                <a:schemeClr val="dk1"/>
              </a:buClr>
              <a:buSzPts val="1100"/>
            </a:pPr>
            <a:r>
              <a:rPr lang="en-US" altLang="zh-CN" sz="1400" b="1">
                <a:solidFill>
                  <a:schemeClr val="dk1"/>
                </a:solidFill>
              </a:rPr>
              <a:t>10525:Interrogation</a:t>
            </a:r>
            <a:r>
              <a:rPr lang="en-US" altLang="zh-CN" sz="1400">
                <a:solidFill>
                  <a:schemeClr val="dk1"/>
                </a:solidFill>
              </a:rPr>
              <a:t>: Interviewing with the goal of eliciting useful information related to suspected crime</a:t>
            </a:r>
            <a:endParaRPr sz="1400">
              <a:solidFill>
                <a:schemeClr val="dk1"/>
              </a:solidFill>
            </a:endParaRPr>
          </a:p>
          <a:p>
            <a:pPr>
              <a:spcBef>
                <a:spcPts val="800"/>
              </a:spcBef>
              <a:buClr>
                <a:schemeClr val="dk1"/>
              </a:buClr>
              <a:buSzPts val="1100"/>
            </a:pPr>
            <a:r>
              <a:rPr lang="en-US" altLang="zh-CN" sz="1400" b="1">
                <a:solidFill>
                  <a:schemeClr val="dk1"/>
                </a:solidFill>
              </a:rPr>
              <a:t>10513:Inspect</a:t>
            </a:r>
            <a:r>
              <a:rPr lang="en-US" altLang="zh-CN" sz="1400">
                <a:solidFill>
                  <a:schemeClr val="dk1"/>
                </a:solidFill>
              </a:rPr>
              <a:t>: Organized examination or formal evaluation on the suspect</a:t>
            </a:r>
            <a:endParaRPr sz="1400">
              <a:solidFill>
                <a:schemeClr val="dk1"/>
              </a:solidFill>
            </a:endParaRPr>
          </a:p>
        </p:txBody>
      </p:sp>
      <p:sp>
        <p:nvSpPr>
          <p:cNvPr id="122" name="Google Shape;122;p28"/>
          <p:cNvSpPr/>
          <p:nvPr/>
        </p:nvSpPr>
        <p:spPr>
          <a:xfrm>
            <a:off x="146200" y="2984800"/>
            <a:ext cx="5156800" cy="3455600"/>
          </a:xfrm>
          <a:prstGeom prst="snip2DiagRect">
            <a:avLst>
              <a:gd name="adj1" fmla="val 50000"/>
              <a:gd name="adj2"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4113534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9"/>
          <p:cNvPicPr preferRelativeResize="0"/>
          <p:nvPr/>
        </p:nvPicPr>
        <p:blipFill>
          <a:blip r:embed="rId3">
            <a:alphaModFix/>
          </a:blip>
          <a:stretch>
            <a:fillRect/>
          </a:stretch>
        </p:blipFill>
        <p:spPr>
          <a:xfrm>
            <a:off x="3682818" y="2600633"/>
            <a:ext cx="7747439" cy="3908000"/>
          </a:xfrm>
          <a:prstGeom prst="rect">
            <a:avLst/>
          </a:prstGeom>
          <a:noFill/>
          <a:ln>
            <a:noFill/>
          </a:ln>
        </p:spPr>
      </p:pic>
      <p:sp>
        <p:nvSpPr>
          <p:cNvPr id="128" name="Google Shape;128;p29"/>
          <p:cNvSpPr txBox="1">
            <a:spLocks noGrp="1"/>
          </p:cNvSpPr>
          <p:nvPr>
            <p:ph type="title"/>
          </p:nvPr>
        </p:nvSpPr>
        <p:spPr>
          <a:xfrm>
            <a:off x="415600" y="-117833"/>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Justice</a:t>
            </a:r>
            <a:endParaRPr/>
          </a:p>
        </p:txBody>
      </p:sp>
      <p:sp>
        <p:nvSpPr>
          <p:cNvPr id="129" name="Google Shape;129;p29"/>
          <p:cNvSpPr txBox="1"/>
          <p:nvPr/>
        </p:nvSpPr>
        <p:spPr>
          <a:xfrm>
            <a:off x="577067" y="670001"/>
            <a:ext cx="10853200" cy="3323946"/>
          </a:xfrm>
          <a:prstGeom prst="rect">
            <a:avLst/>
          </a:prstGeom>
          <a:noFill/>
          <a:ln>
            <a:noFill/>
          </a:ln>
        </p:spPr>
        <p:txBody>
          <a:bodyPr spcFirstLastPara="1" wrap="square" lIns="121900" tIns="121900" rIns="121900" bIns="121900" anchor="t" anchorCtr="0">
            <a:spAutoFit/>
          </a:bodyPr>
          <a:lstStyle/>
          <a:p>
            <a:pPr>
              <a:spcBef>
                <a:spcPts val="800"/>
              </a:spcBef>
              <a:buClr>
                <a:schemeClr val="dk1"/>
              </a:buClr>
              <a:buSzPts val="1100"/>
            </a:pPr>
            <a:r>
              <a:rPr lang="en-US" altLang="zh-CN" sz="1400">
                <a:solidFill>
                  <a:schemeClr val="dk1"/>
                </a:solidFill>
              </a:rPr>
              <a:t>This is the same as Criminal Justice in Quizlet 8.</a:t>
            </a:r>
            <a:endParaRPr sz="1400">
              <a:solidFill>
                <a:schemeClr val="dk1"/>
              </a:solidFill>
            </a:endParaRPr>
          </a:p>
          <a:p>
            <a:pPr>
              <a:spcBef>
                <a:spcPts val="800"/>
              </a:spcBef>
              <a:buClr>
                <a:schemeClr val="dk1"/>
              </a:buClr>
              <a:buSzPts val="1100"/>
            </a:pPr>
            <a:r>
              <a:rPr lang="en-US" altLang="zh-CN" sz="1400" b="1">
                <a:solidFill>
                  <a:schemeClr val="dk1"/>
                </a:solidFill>
              </a:rPr>
              <a:t>10514:Initiate Judicial Process</a:t>
            </a:r>
            <a:r>
              <a:rPr lang="en-US" altLang="zh-CN" sz="1400">
                <a:solidFill>
                  <a:schemeClr val="dk1"/>
                </a:solidFill>
              </a:rPr>
              <a:t>: Initiate a legal proceeding on the suspect.</a:t>
            </a:r>
            <a:endParaRPr sz="1400">
              <a:solidFill>
                <a:schemeClr val="dk1"/>
              </a:solidFill>
            </a:endParaRPr>
          </a:p>
          <a:p>
            <a:pPr>
              <a:spcBef>
                <a:spcPts val="800"/>
              </a:spcBef>
              <a:buClr>
                <a:schemeClr val="dk1"/>
              </a:buClr>
              <a:buSzPts val="1100"/>
            </a:pPr>
            <a:r>
              <a:rPr lang="en-US" altLang="zh-CN" sz="1400" b="1">
                <a:solidFill>
                  <a:schemeClr val="dk1"/>
                </a:solidFill>
              </a:rPr>
              <a:t>10515:ChargeIndict</a:t>
            </a:r>
            <a:r>
              <a:rPr lang="en-US" altLang="zh-CN" sz="1400">
                <a:solidFill>
                  <a:schemeClr val="dk1"/>
                </a:solidFill>
              </a:rPr>
              <a:t>: Formal accusation made by a governmental authority on the suspect.</a:t>
            </a:r>
            <a:endParaRPr sz="1400">
              <a:solidFill>
                <a:schemeClr val="dk1"/>
              </a:solidFill>
            </a:endParaRPr>
          </a:p>
          <a:p>
            <a:pPr>
              <a:spcBef>
                <a:spcPts val="800"/>
              </a:spcBef>
              <a:buClr>
                <a:schemeClr val="dk1"/>
              </a:buClr>
              <a:buSzPts val="1100"/>
            </a:pPr>
            <a:r>
              <a:rPr lang="en-US" altLang="zh-CN" sz="1400" b="1">
                <a:solidFill>
                  <a:schemeClr val="dk1"/>
                </a:solidFill>
              </a:rPr>
              <a:t>10516:Trial</a:t>
            </a:r>
            <a:r>
              <a:rPr lang="en-US" altLang="zh-CN" sz="1400">
                <a:solidFill>
                  <a:schemeClr val="dk1"/>
                </a:solidFill>
              </a:rPr>
              <a:t>: Coming together of parties to a dispute, to present information in a tribunals on the case.</a:t>
            </a:r>
            <a:endParaRPr sz="1400">
              <a:solidFill>
                <a:schemeClr val="dk1"/>
              </a:solidFill>
            </a:endParaRPr>
          </a:p>
          <a:p>
            <a:pPr>
              <a:spcBef>
                <a:spcPts val="800"/>
              </a:spcBef>
              <a:buClr>
                <a:schemeClr val="dk1"/>
              </a:buClr>
              <a:buSzPts val="1100"/>
            </a:pPr>
            <a:r>
              <a:rPr lang="en-US" altLang="zh-CN" sz="1400" b="1">
                <a:solidFill>
                  <a:schemeClr val="dk1"/>
                </a:solidFill>
              </a:rPr>
              <a:t>10521:Acquit</a:t>
            </a:r>
            <a:r>
              <a:rPr lang="en-US" altLang="zh-CN" sz="1400">
                <a:solidFill>
                  <a:schemeClr val="dk1"/>
                </a:solidFill>
              </a:rPr>
              <a:t>: In common law jurisdictions, an acquittal certifies that the accused is free from the charge of an offense, as far as the criminal law is concerned</a:t>
            </a:r>
            <a:endParaRPr sz="1400">
              <a:solidFill>
                <a:schemeClr val="dk1"/>
              </a:solidFill>
            </a:endParaRPr>
          </a:p>
          <a:p>
            <a:pPr>
              <a:spcBef>
                <a:spcPts val="800"/>
              </a:spcBef>
              <a:buClr>
                <a:schemeClr val="dk1"/>
              </a:buClr>
              <a:buSzPts val="1100"/>
            </a:pPr>
            <a:r>
              <a:rPr lang="en-US" altLang="zh-CN" sz="1400" b="1">
                <a:solidFill>
                  <a:schemeClr val="dk1"/>
                </a:solidFill>
              </a:rPr>
              <a:t>10517:Convict</a:t>
            </a:r>
            <a:r>
              <a:rPr lang="en-US" altLang="zh-CN" sz="1400">
                <a:solidFill>
                  <a:schemeClr val="dk1"/>
                </a:solidFill>
              </a:rPr>
              <a:t>: A state or private citizen lawfully holds the criminal responsible by removing their freedom or liberty at that time.</a:t>
            </a:r>
            <a:endParaRPr sz="1400">
              <a:solidFill>
                <a:schemeClr val="dk1"/>
              </a:solidFill>
            </a:endParaRPr>
          </a:p>
          <a:p>
            <a:pPr>
              <a:spcBef>
                <a:spcPts val="800"/>
              </a:spcBef>
              <a:buClr>
                <a:schemeClr val="dk1"/>
              </a:buClr>
              <a:buSzPts val="1100"/>
            </a:pPr>
            <a:r>
              <a:rPr lang="en-US" altLang="zh-CN" sz="1400" b="1">
                <a:solidFill>
                  <a:schemeClr val="dk1"/>
                </a:solidFill>
              </a:rPr>
              <a:t>10518:Sentence</a:t>
            </a:r>
            <a:r>
              <a:rPr lang="en-US" altLang="zh-CN" sz="1400">
                <a:solidFill>
                  <a:schemeClr val="dk1"/>
                </a:solidFill>
              </a:rPr>
              <a:t>: </a:t>
            </a:r>
            <a:endParaRPr sz="1400">
              <a:solidFill>
                <a:schemeClr val="dk1"/>
              </a:solidFill>
            </a:endParaRPr>
          </a:p>
          <a:p>
            <a:pPr>
              <a:spcBef>
                <a:spcPts val="800"/>
              </a:spcBef>
              <a:buClr>
                <a:schemeClr val="dk1"/>
              </a:buClr>
              <a:buSzPts val="1100"/>
            </a:pPr>
            <a:r>
              <a:rPr lang="en-US" altLang="zh-CN" sz="1400" b="1">
                <a:solidFill>
                  <a:schemeClr val="dk1"/>
                </a:solidFill>
              </a:rPr>
              <a:t>10519:Detain</a:t>
            </a:r>
            <a:r>
              <a:rPr lang="en-US" altLang="zh-CN" sz="1400">
                <a:solidFill>
                  <a:schemeClr val="dk1"/>
                </a:solidFill>
              </a:rPr>
              <a:t>: </a:t>
            </a:r>
            <a:endParaRPr sz="1400">
              <a:solidFill>
                <a:schemeClr val="dk1"/>
              </a:solidFill>
            </a:endParaRPr>
          </a:p>
          <a:p>
            <a:pPr>
              <a:spcBef>
                <a:spcPts val="800"/>
              </a:spcBef>
              <a:buClr>
                <a:schemeClr val="dk1"/>
              </a:buClr>
              <a:buSzPts val="1100"/>
            </a:pPr>
            <a:r>
              <a:rPr lang="en-US" altLang="zh-CN" sz="1400" b="1">
                <a:solidFill>
                  <a:schemeClr val="dk1"/>
                </a:solidFill>
              </a:rPr>
              <a:t>10520:Release Parole</a:t>
            </a:r>
            <a:r>
              <a:rPr lang="en-US" altLang="zh-CN" sz="1400">
                <a:solidFill>
                  <a:schemeClr val="dk1"/>
                </a:solidFill>
              </a:rPr>
              <a:t>: Release or early release of the criminal responsible. </a:t>
            </a:r>
            <a:endParaRPr sz="1400">
              <a:solidFill>
                <a:schemeClr val="dk1"/>
              </a:solidFill>
            </a:endParaRPr>
          </a:p>
        </p:txBody>
      </p:sp>
    </p:spTree>
    <p:extLst>
      <p:ext uri="{BB962C8B-B14F-4D97-AF65-F5344CB8AC3E}">
        <p14:creationId xmlns:p14="http://schemas.microsoft.com/office/powerpoint/2010/main" val="68387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Contributory Factors</a:t>
            </a:r>
            <a:endParaRPr/>
          </a:p>
        </p:txBody>
      </p:sp>
      <p:sp>
        <p:nvSpPr>
          <p:cNvPr id="67" name="Google Shape;67;p3"/>
          <p:cNvSpPr txBox="1"/>
          <p:nvPr/>
        </p:nvSpPr>
        <p:spPr>
          <a:xfrm>
            <a:off x="577067" y="1381201"/>
            <a:ext cx="10853200" cy="179275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Generic Crime</a:t>
            </a:r>
            <a:r>
              <a:rPr lang="en" sz="1400">
                <a:solidFill>
                  <a:schemeClr val="dk1"/>
                </a:solidFill>
              </a:rPr>
              <a:t>: The disease outbreak could be the result of a crime, i.e., someone polluting the water with a chemical</a:t>
            </a:r>
            <a:endParaRPr sz="1400">
              <a:solidFill>
                <a:schemeClr val="dk1"/>
              </a:solidFill>
            </a:endParaRPr>
          </a:p>
          <a:p>
            <a:pPr>
              <a:lnSpc>
                <a:spcPct val="115000"/>
              </a:lnSpc>
              <a:spcBef>
                <a:spcPts val="800"/>
              </a:spcBef>
              <a:buClr>
                <a:schemeClr val="dk1"/>
              </a:buClr>
              <a:buSzPts val="1100"/>
            </a:pPr>
            <a:r>
              <a:rPr lang="en" sz="1400" b="1">
                <a:solidFill>
                  <a:schemeClr val="dk1"/>
                </a:solidFill>
              </a:rPr>
              <a:t>Compliance</a:t>
            </a:r>
            <a:r>
              <a:rPr lang="en" sz="1400">
                <a:solidFill>
                  <a:schemeClr val="dk1"/>
                </a:solidFill>
              </a:rPr>
              <a:t>: Compliance to a rule or regulation. Often negated, for example violating health regulations.</a:t>
            </a:r>
            <a:endParaRPr sz="1400">
              <a:solidFill>
                <a:schemeClr val="dk1"/>
              </a:solidFill>
            </a:endParaRPr>
          </a:p>
          <a:p>
            <a:pPr>
              <a:lnSpc>
                <a:spcPct val="115000"/>
              </a:lnSpc>
              <a:spcBef>
                <a:spcPts val="800"/>
              </a:spcBef>
              <a:buClr>
                <a:schemeClr val="dk1"/>
              </a:buClr>
              <a:buSzPts val="1100"/>
            </a:pPr>
            <a:r>
              <a:rPr lang="en" sz="1400" b="1">
                <a:solidFill>
                  <a:schemeClr val="dk1"/>
                </a:solidFill>
              </a:rPr>
              <a:t>Biological Warfare</a:t>
            </a:r>
            <a:r>
              <a:rPr lang="en" sz="1400">
                <a:solidFill>
                  <a:schemeClr val="dk1"/>
                </a:solidFill>
              </a:rPr>
              <a:t>: The disease outbreak may result from the use of biological toxins or infectious agents such as bacteria, viruses, insects, and fungi with the intent to kill, harm or incapacitate humans, animals or plants as an act of war</a:t>
            </a:r>
            <a:endParaRPr sz="1400">
              <a:solidFill>
                <a:schemeClr val="dk1"/>
              </a:solidFill>
            </a:endParaRPr>
          </a:p>
          <a:p>
            <a:pPr>
              <a:lnSpc>
                <a:spcPct val="115000"/>
              </a:lnSpc>
              <a:spcBef>
                <a:spcPts val="800"/>
              </a:spcBef>
            </a:pPr>
            <a:r>
              <a:rPr lang="en" sz="1400" b="1">
                <a:solidFill>
                  <a:schemeClr val="dk1"/>
                </a:solidFill>
              </a:rPr>
              <a:t>Mutate Life</a:t>
            </a:r>
            <a:r>
              <a:rPr lang="en" sz="1400">
                <a:solidFill>
                  <a:schemeClr val="dk1"/>
                </a:solidFill>
              </a:rPr>
              <a:t>: The virus may undergo an alteration in the nucleotide sequence of the genome during the disease outbreak</a:t>
            </a:r>
            <a:endParaRPr sz="2400"/>
          </a:p>
        </p:txBody>
      </p:sp>
      <p:pic>
        <p:nvPicPr>
          <p:cNvPr id="68" name="Google Shape;68;p3"/>
          <p:cNvPicPr preferRelativeResize="0"/>
          <p:nvPr/>
        </p:nvPicPr>
        <p:blipFill>
          <a:blip r:embed="rId3">
            <a:alphaModFix/>
          </a:blip>
          <a:stretch>
            <a:fillRect/>
          </a:stretch>
        </p:blipFill>
        <p:spPr>
          <a:xfrm>
            <a:off x="3325500" y="3369433"/>
            <a:ext cx="5356325" cy="3309600"/>
          </a:xfrm>
          <a:prstGeom prst="rect">
            <a:avLst/>
          </a:prstGeom>
          <a:noFill/>
          <a:ln>
            <a:noFill/>
          </a:ln>
        </p:spPr>
      </p:pic>
    </p:spTree>
    <p:extLst>
      <p:ext uri="{BB962C8B-B14F-4D97-AF65-F5344CB8AC3E}">
        <p14:creationId xmlns:p14="http://schemas.microsoft.com/office/powerpoint/2010/main" val="883802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30"/>
          <p:cNvPicPr preferRelativeResize="0"/>
          <p:nvPr/>
        </p:nvPicPr>
        <p:blipFill>
          <a:blip r:embed="rId3">
            <a:alphaModFix/>
          </a:blip>
          <a:stretch>
            <a:fillRect/>
          </a:stretch>
        </p:blipFill>
        <p:spPr>
          <a:xfrm>
            <a:off x="2780267" y="2543601"/>
            <a:ext cx="6446773" cy="4338633"/>
          </a:xfrm>
          <a:prstGeom prst="rect">
            <a:avLst/>
          </a:prstGeom>
          <a:noFill/>
          <a:ln>
            <a:noFill/>
          </a:ln>
        </p:spPr>
      </p:pic>
      <p:sp>
        <p:nvSpPr>
          <p:cNvPr id="135" name="Google Shape;135;p30"/>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Corporate Criminal Inquiry</a:t>
            </a:r>
            <a:endParaRPr/>
          </a:p>
        </p:txBody>
      </p:sp>
      <p:sp>
        <p:nvSpPr>
          <p:cNvPr id="136" name="Google Shape;136;p30"/>
          <p:cNvSpPr txBox="1"/>
          <p:nvPr/>
        </p:nvSpPr>
        <p:spPr>
          <a:xfrm>
            <a:off x="577067" y="670001"/>
            <a:ext cx="10853200" cy="272378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10492:Corporate Criminal Response</a:t>
            </a:r>
            <a:r>
              <a:rPr lang="en-US" altLang="zh-CN" sz="1400">
                <a:solidFill>
                  <a:schemeClr val="dk1"/>
                </a:solidFill>
                <a:latin typeface="Arial"/>
                <a:ea typeface="Arial"/>
                <a:cs typeface="Arial"/>
                <a:sym typeface="Arial"/>
              </a:rPr>
              <a:t>: A response to a corporate criminal investigation. </a:t>
            </a:r>
            <a:r>
              <a:rPr lang="en-US" altLang="zh-CN" sz="1400">
                <a:solidFill>
                  <a:schemeClr val="dk1"/>
                </a:solidFill>
              </a:rPr>
              <a:t>Created to distinguish from criminal response against people.</a:t>
            </a:r>
            <a:endParaRPr sz="1400">
              <a:solidFill>
                <a:schemeClr val="dk1"/>
              </a:solidFill>
            </a:endParaRPr>
          </a:p>
          <a:p>
            <a:pPr>
              <a:lnSpc>
                <a:spcPct val="115000"/>
              </a:lnSpc>
              <a:buClr>
                <a:schemeClr val="dk1"/>
              </a:buClr>
              <a:buSzPts val="1100"/>
            </a:pPr>
            <a:r>
              <a:rPr lang="en-US" altLang="zh-CN" sz="1400" b="1">
                <a:solidFill>
                  <a:schemeClr val="dk1"/>
                </a:solidFill>
              </a:rPr>
              <a:t>10503:CorporateCriminalXOR</a:t>
            </a:r>
            <a:r>
              <a:rPr lang="en-US" altLang="zh-CN" sz="1400">
                <a:solidFill>
                  <a:schemeClr val="dk1"/>
                </a:solidFill>
              </a:rPr>
              <a:t>: Node to enable XOR children.</a:t>
            </a:r>
            <a:endParaRPr sz="1400">
              <a:solidFill>
                <a:schemeClr val="dk1"/>
              </a:solidFill>
            </a:endParaRPr>
          </a:p>
          <a:p>
            <a:pPr>
              <a:lnSpc>
                <a:spcPct val="115000"/>
              </a:lnSpc>
              <a:buClr>
                <a:schemeClr val="dk1"/>
              </a:buClr>
              <a:buSzPts val="1100"/>
            </a:pPr>
            <a:r>
              <a:rPr lang="en-US" altLang="zh-CN" sz="1400" b="1">
                <a:solidFill>
                  <a:schemeClr val="dk1"/>
                </a:solidFill>
              </a:rPr>
              <a:t>10501:agreement</a:t>
            </a:r>
            <a:r>
              <a:rPr lang="en-US" altLang="zh-CN" sz="1400">
                <a:solidFill>
                  <a:schemeClr val="dk1"/>
                </a:solidFill>
              </a:rPr>
              <a:t>: The government decides a corporation broke the law.</a:t>
            </a:r>
            <a:endParaRPr sz="1400">
              <a:solidFill>
                <a:schemeClr val="dk1"/>
              </a:solidFill>
            </a:endParaRPr>
          </a:p>
          <a:p>
            <a:pPr>
              <a:lnSpc>
                <a:spcPct val="115000"/>
              </a:lnSpc>
              <a:buClr>
                <a:schemeClr val="dk1"/>
              </a:buClr>
              <a:buSzPts val="1100"/>
            </a:pPr>
            <a:r>
              <a:rPr lang="en-US" altLang="zh-CN" sz="1400" b="1">
                <a:solidFill>
                  <a:schemeClr val="dk1"/>
                </a:solidFill>
              </a:rPr>
              <a:t>10502:rejection</a:t>
            </a:r>
            <a:r>
              <a:rPr lang="en-US" altLang="zh-CN" sz="1400">
                <a:solidFill>
                  <a:schemeClr val="dk1"/>
                </a:solidFill>
              </a:rPr>
              <a:t>: The government decides a corporation did not break the law.</a:t>
            </a:r>
            <a:endParaRPr sz="1400">
              <a:solidFill>
                <a:schemeClr val="dk1"/>
              </a:solidFill>
            </a:endParaRPr>
          </a:p>
          <a:p>
            <a:pPr>
              <a:lnSpc>
                <a:spcPct val="115000"/>
              </a:lnSpc>
              <a:buClr>
                <a:schemeClr val="dk1"/>
              </a:buClr>
              <a:buSzPts val="1100"/>
            </a:pPr>
            <a:r>
              <a:rPr lang="en-US" altLang="zh-CN" sz="1400" b="1">
                <a:solidFill>
                  <a:schemeClr val="dk1"/>
                </a:solidFill>
              </a:rPr>
              <a:t>10465:Corporate Justice</a:t>
            </a:r>
            <a:r>
              <a:rPr lang="en-US" altLang="zh-CN" sz="1400">
                <a:solidFill>
                  <a:schemeClr val="dk1"/>
                </a:solidFill>
              </a:rPr>
              <a:t>: Government actions taken as a result of investigating a corporation.</a:t>
            </a:r>
            <a:endParaRPr sz="1400">
              <a:solidFill>
                <a:schemeClr val="dk1"/>
              </a:solidFill>
            </a:endParaRPr>
          </a:p>
          <a:p>
            <a:pPr>
              <a:lnSpc>
                <a:spcPct val="115000"/>
              </a:lnSpc>
              <a:buClr>
                <a:schemeClr val="dk1"/>
              </a:buClr>
              <a:buSzPts val="1100"/>
            </a:pPr>
            <a:r>
              <a:rPr lang="en-US" altLang="zh-CN" sz="1400" b="1">
                <a:solidFill>
                  <a:schemeClr val="dk1"/>
                </a:solidFill>
              </a:rPr>
              <a:t>10496:breakup</a:t>
            </a:r>
            <a:r>
              <a:rPr lang="en-US" altLang="zh-CN" sz="1400">
                <a:solidFill>
                  <a:schemeClr val="dk1"/>
                </a:solidFill>
              </a:rPr>
              <a:t>: Government breaks up a company.</a:t>
            </a:r>
            <a:endParaRPr sz="1400">
              <a:solidFill>
                <a:schemeClr val="dk1"/>
              </a:solidFill>
            </a:endParaRPr>
          </a:p>
          <a:p>
            <a:pPr>
              <a:lnSpc>
                <a:spcPct val="115000"/>
              </a:lnSpc>
              <a:buClr>
                <a:schemeClr val="dk1"/>
              </a:buClr>
              <a:buSzPts val="1100"/>
            </a:pPr>
            <a:r>
              <a:rPr lang="en-US" altLang="zh-CN" sz="1400" b="1">
                <a:solidFill>
                  <a:schemeClr val="dk1"/>
                </a:solidFill>
              </a:rPr>
              <a:t>10466:PoliticalCorruption</a:t>
            </a:r>
            <a:r>
              <a:rPr lang="en-US" altLang="zh-CN" sz="1400">
                <a:solidFill>
                  <a:schemeClr val="dk1"/>
                </a:solidFill>
              </a:rPr>
              <a:t>: The execs send money to their politician friends who pull some strings.</a:t>
            </a:r>
            <a:endParaRPr sz="1400">
              <a:solidFill>
                <a:schemeClr val="dk1"/>
              </a:solidFill>
            </a:endParaRPr>
          </a:p>
          <a:p>
            <a:pPr>
              <a:lnSpc>
                <a:spcPct val="115000"/>
              </a:lnSpc>
              <a:buClr>
                <a:schemeClr val="dk1"/>
              </a:buClr>
              <a:buSzPts val="1100"/>
            </a:pPr>
            <a:r>
              <a:rPr lang="en-US" altLang="zh-CN" sz="1400" b="1">
                <a:solidFill>
                  <a:schemeClr val="dk1"/>
                </a:solidFill>
              </a:rPr>
              <a:t>10495:arrest</a:t>
            </a:r>
            <a:r>
              <a:rPr lang="en-US" altLang="zh-CN" sz="1400">
                <a:solidFill>
                  <a:schemeClr val="dk1"/>
                </a:solidFill>
              </a:rPr>
              <a:t>: Executives are arrested for crimes they committed carrying out their duties.</a:t>
            </a:r>
            <a:endParaRPr sz="1400">
              <a:solidFill>
                <a:schemeClr val="dk1"/>
              </a:solidFill>
            </a:endParaRPr>
          </a:p>
          <a:p>
            <a:pPr>
              <a:lnSpc>
                <a:spcPct val="115000"/>
              </a:lnSpc>
              <a:buClr>
                <a:schemeClr val="dk1"/>
              </a:buClr>
              <a:buSzPts val="1100"/>
            </a:pPr>
            <a:r>
              <a:rPr lang="en-US" altLang="zh-CN" sz="1400" b="1">
                <a:solidFill>
                  <a:schemeClr val="dk1"/>
                </a:solidFill>
              </a:rPr>
              <a:t>10484:Fine</a:t>
            </a:r>
            <a:r>
              <a:rPr lang="en-US" altLang="zh-CN" sz="1400">
                <a:solidFill>
                  <a:schemeClr val="dk1"/>
                </a:solidFill>
              </a:rPr>
              <a:t>: The government fines a company for doing something wrong.</a:t>
            </a:r>
            <a:endParaRPr sz="1400">
              <a:solidFill>
                <a:schemeClr val="dk1"/>
              </a:solidFill>
            </a:endParaRPr>
          </a:p>
        </p:txBody>
      </p:sp>
    </p:spTree>
    <p:extLst>
      <p:ext uri="{BB962C8B-B14F-4D97-AF65-F5344CB8AC3E}">
        <p14:creationId xmlns:p14="http://schemas.microsoft.com/office/powerpoint/2010/main" val="4054100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1"/>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Fundraising</a:t>
            </a:r>
            <a:endParaRPr/>
          </a:p>
        </p:txBody>
      </p:sp>
      <p:sp>
        <p:nvSpPr>
          <p:cNvPr id="142" name="Google Shape;142;p31"/>
          <p:cNvSpPr txBox="1"/>
          <p:nvPr/>
        </p:nvSpPr>
        <p:spPr>
          <a:xfrm>
            <a:off x="577067" y="670000"/>
            <a:ext cx="10853200" cy="123722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10462:founding</a:t>
            </a:r>
            <a:r>
              <a:rPr lang="en-US" altLang="zh-CN" sz="1400">
                <a:solidFill>
                  <a:schemeClr val="dk1"/>
                </a:solidFill>
                <a:latin typeface="Arial"/>
                <a:ea typeface="Arial"/>
                <a:cs typeface="Arial"/>
                <a:sym typeface="Arial"/>
              </a:rPr>
              <a:t>: </a:t>
            </a:r>
            <a:r>
              <a:rPr lang="en-US" altLang="zh-CN" sz="1400">
                <a:solidFill>
                  <a:schemeClr val="dk1"/>
                </a:solidFill>
              </a:rPr>
              <a:t>A company is founded.</a:t>
            </a:r>
            <a:endParaRPr sz="1400">
              <a:solidFill>
                <a:schemeClr val="dk1"/>
              </a:solidFill>
            </a:endParaRPr>
          </a:p>
          <a:p>
            <a:pPr>
              <a:lnSpc>
                <a:spcPct val="115000"/>
              </a:lnSpc>
              <a:buClr>
                <a:schemeClr val="dk1"/>
              </a:buClr>
              <a:buSzPts val="1100"/>
            </a:pPr>
            <a:r>
              <a:rPr lang="en-US" altLang="zh-CN" sz="1400" b="1">
                <a:solidFill>
                  <a:schemeClr val="dk1"/>
                </a:solidFill>
              </a:rPr>
              <a:t>10469:Fundraising</a:t>
            </a:r>
            <a:r>
              <a:rPr lang="en-US" altLang="zh-CN" sz="1400">
                <a:solidFill>
                  <a:schemeClr val="dk1"/>
                </a:solidFill>
              </a:rPr>
              <a:t>: The company raises money for some goal.</a:t>
            </a:r>
            <a:endParaRPr sz="1400">
              <a:solidFill>
                <a:schemeClr val="dk1"/>
              </a:solidFill>
            </a:endParaRPr>
          </a:p>
          <a:p>
            <a:pPr>
              <a:lnSpc>
                <a:spcPct val="115000"/>
              </a:lnSpc>
              <a:buClr>
                <a:schemeClr val="dk1"/>
              </a:buClr>
              <a:buSzPts val="1100"/>
            </a:pPr>
            <a:r>
              <a:rPr lang="en-US" altLang="zh-CN" sz="1400" b="1">
                <a:solidFill>
                  <a:schemeClr val="dk1"/>
                </a:solidFill>
              </a:rPr>
              <a:t>10471:PrivateFunding</a:t>
            </a:r>
            <a:r>
              <a:rPr lang="en-US" altLang="zh-CN" sz="1400">
                <a:solidFill>
                  <a:schemeClr val="dk1"/>
                </a:solidFill>
              </a:rPr>
              <a:t>: The company raises money from private investors (the opportunity is not available to the public).</a:t>
            </a:r>
            <a:endParaRPr sz="1400">
              <a:solidFill>
                <a:schemeClr val="dk1"/>
              </a:solidFill>
            </a:endParaRPr>
          </a:p>
          <a:p>
            <a:pPr>
              <a:lnSpc>
                <a:spcPct val="115000"/>
              </a:lnSpc>
              <a:buClr>
                <a:schemeClr val="dk1"/>
              </a:buClr>
              <a:buSzPts val="1100"/>
            </a:pPr>
            <a:r>
              <a:rPr lang="en-US" altLang="zh-CN" sz="1400" b="1">
                <a:solidFill>
                  <a:schemeClr val="dk1"/>
                </a:solidFill>
              </a:rPr>
              <a:t>10470:IPO</a:t>
            </a:r>
            <a:r>
              <a:rPr lang="en-US" altLang="zh-CN" sz="1400">
                <a:solidFill>
                  <a:schemeClr val="dk1"/>
                </a:solidFill>
              </a:rPr>
              <a:t>: The company becomes publicly listed on a stock exchange. </a:t>
            </a:r>
            <a:endParaRPr sz="1400">
              <a:solidFill>
                <a:schemeClr val="dk1"/>
              </a:solidFill>
            </a:endParaRPr>
          </a:p>
        </p:txBody>
      </p:sp>
      <p:pic>
        <p:nvPicPr>
          <p:cNvPr id="143" name="Google Shape;143;p31"/>
          <p:cNvPicPr preferRelativeResize="0"/>
          <p:nvPr/>
        </p:nvPicPr>
        <p:blipFill>
          <a:blip r:embed="rId3">
            <a:alphaModFix/>
          </a:blip>
          <a:stretch>
            <a:fillRect/>
          </a:stretch>
        </p:blipFill>
        <p:spPr>
          <a:xfrm>
            <a:off x="3100600" y="3485433"/>
            <a:ext cx="6389293" cy="3089600"/>
          </a:xfrm>
          <a:prstGeom prst="rect">
            <a:avLst/>
          </a:prstGeom>
          <a:noFill/>
          <a:ln>
            <a:noFill/>
          </a:ln>
        </p:spPr>
      </p:pic>
    </p:spTree>
    <p:extLst>
      <p:ext uri="{BB962C8B-B14F-4D97-AF65-F5344CB8AC3E}">
        <p14:creationId xmlns:p14="http://schemas.microsoft.com/office/powerpoint/2010/main" val="2923705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32"/>
          <p:cNvPicPr preferRelativeResize="0"/>
          <p:nvPr/>
        </p:nvPicPr>
        <p:blipFill>
          <a:blip r:embed="rId3">
            <a:alphaModFix/>
          </a:blip>
          <a:stretch>
            <a:fillRect/>
          </a:stretch>
        </p:blipFill>
        <p:spPr>
          <a:xfrm>
            <a:off x="1851267" y="2281601"/>
            <a:ext cx="8849547" cy="4576401"/>
          </a:xfrm>
          <a:prstGeom prst="rect">
            <a:avLst/>
          </a:prstGeom>
          <a:noFill/>
          <a:ln>
            <a:noFill/>
          </a:ln>
        </p:spPr>
      </p:pic>
      <p:sp>
        <p:nvSpPr>
          <p:cNvPr id="149" name="Google Shape;149;p32"/>
          <p:cNvSpPr txBox="1">
            <a:spLocks noGrp="1"/>
          </p:cNvSpPr>
          <p:nvPr>
            <p:ph type="title"/>
          </p:nvPr>
        </p:nvSpPr>
        <p:spPr>
          <a:xfrm>
            <a:off x="415600" y="-117833"/>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Bankruptcy</a:t>
            </a:r>
            <a:endParaRPr/>
          </a:p>
        </p:txBody>
      </p:sp>
      <p:sp>
        <p:nvSpPr>
          <p:cNvPr id="150" name="Google Shape;150;p32"/>
          <p:cNvSpPr txBox="1"/>
          <p:nvPr/>
        </p:nvSpPr>
        <p:spPr>
          <a:xfrm>
            <a:off x="229533" y="497201"/>
            <a:ext cx="10853200" cy="321930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10475:assign</a:t>
            </a:r>
            <a:r>
              <a:rPr lang="en-US" altLang="zh-CN" sz="1400">
                <a:solidFill>
                  <a:schemeClr val="dk1"/>
                </a:solidFill>
                <a:latin typeface="Arial"/>
                <a:ea typeface="Arial"/>
                <a:cs typeface="Arial"/>
                <a:sym typeface="Arial"/>
              </a:rPr>
              <a:t>: </a:t>
            </a:r>
            <a:r>
              <a:rPr lang="en-US" altLang="zh-CN" sz="1400">
                <a:solidFill>
                  <a:schemeClr val="dk1"/>
                </a:solidFill>
              </a:rPr>
              <a:t>Government assigns a trustee to the bankruptcy case.</a:t>
            </a:r>
            <a:endParaRPr sz="1400">
              <a:solidFill>
                <a:schemeClr val="dk1"/>
              </a:solidFill>
            </a:endParaRPr>
          </a:p>
          <a:p>
            <a:pPr>
              <a:lnSpc>
                <a:spcPct val="115000"/>
              </a:lnSpc>
              <a:buClr>
                <a:schemeClr val="dk1"/>
              </a:buClr>
              <a:buSzPts val="1100"/>
            </a:pPr>
            <a:r>
              <a:rPr lang="en-US" altLang="zh-CN" sz="1400" b="1">
                <a:solidFill>
                  <a:schemeClr val="dk1"/>
                </a:solidFill>
              </a:rPr>
              <a:t>10476:trial</a:t>
            </a:r>
            <a:r>
              <a:rPr lang="en-US" altLang="zh-CN" sz="1400">
                <a:solidFill>
                  <a:schemeClr val="dk1"/>
                </a:solidFill>
              </a:rPr>
              <a:t>: A bankruptcy case begins.</a:t>
            </a:r>
            <a:endParaRPr sz="1400">
              <a:solidFill>
                <a:schemeClr val="dk1"/>
              </a:solidFill>
            </a:endParaRPr>
          </a:p>
          <a:p>
            <a:pPr>
              <a:lnSpc>
                <a:spcPct val="115000"/>
              </a:lnSpc>
              <a:buClr>
                <a:schemeClr val="dk1"/>
              </a:buClr>
              <a:buSzPts val="1100"/>
            </a:pPr>
            <a:r>
              <a:rPr lang="en-US" altLang="zh-CN" sz="1400" b="1">
                <a:solidFill>
                  <a:schemeClr val="dk1"/>
                </a:solidFill>
              </a:rPr>
              <a:t>10480:Government Bailout</a:t>
            </a:r>
            <a:r>
              <a:rPr lang="en-US" altLang="zh-CN" sz="1400">
                <a:solidFill>
                  <a:schemeClr val="dk1"/>
                </a:solidFill>
              </a:rPr>
              <a:t>: The government loans a lot of money to a company when it's 'too big too fail' without damaging the economy.</a:t>
            </a:r>
            <a:endParaRPr sz="1400">
              <a:solidFill>
                <a:schemeClr val="dk1"/>
              </a:solidFill>
            </a:endParaRPr>
          </a:p>
          <a:p>
            <a:pPr>
              <a:lnSpc>
                <a:spcPct val="115000"/>
              </a:lnSpc>
              <a:buClr>
                <a:schemeClr val="dk1"/>
              </a:buClr>
              <a:buSzPts val="1100"/>
            </a:pPr>
            <a:r>
              <a:rPr lang="en-US" altLang="zh-CN" sz="1400" b="1">
                <a:solidFill>
                  <a:schemeClr val="dk1"/>
                </a:solidFill>
              </a:rPr>
              <a:t>10472:bankruptcy actions</a:t>
            </a:r>
            <a:r>
              <a:rPr lang="en-US" altLang="zh-CN" sz="1400">
                <a:solidFill>
                  <a:schemeClr val="dk1"/>
                </a:solidFill>
              </a:rPr>
              <a:t>: Different actions taken when the company is undergoing the bankruptcy process.</a:t>
            </a:r>
            <a:endParaRPr sz="1400">
              <a:solidFill>
                <a:schemeClr val="dk1"/>
              </a:solidFill>
            </a:endParaRPr>
          </a:p>
          <a:p>
            <a:pPr>
              <a:lnSpc>
                <a:spcPct val="115000"/>
              </a:lnSpc>
              <a:buClr>
                <a:schemeClr val="dk1"/>
              </a:buClr>
              <a:buSzPts val="1100"/>
            </a:pPr>
            <a:r>
              <a:rPr lang="en-US" altLang="zh-CN" sz="1400" b="1">
                <a:solidFill>
                  <a:schemeClr val="dk1"/>
                </a:solidFill>
              </a:rPr>
              <a:t>10461:Reorganization</a:t>
            </a:r>
            <a:r>
              <a:rPr lang="en-US" altLang="zh-CN" sz="1400">
                <a:solidFill>
                  <a:schemeClr val="dk1"/>
                </a:solidFill>
              </a:rPr>
              <a:t>: The company is reorganized. </a:t>
            </a:r>
            <a:endParaRPr sz="1400" b="1">
              <a:solidFill>
                <a:schemeClr val="dk1"/>
              </a:solidFill>
            </a:endParaRPr>
          </a:p>
          <a:p>
            <a:pPr>
              <a:lnSpc>
                <a:spcPct val="115000"/>
              </a:lnSpc>
              <a:buClr>
                <a:schemeClr val="dk1"/>
              </a:buClr>
              <a:buSzPts val="1100"/>
            </a:pPr>
            <a:r>
              <a:rPr lang="en-US" altLang="zh-CN" sz="1400" b="1">
                <a:solidFill>
                  <a:schemeClr val="dk1"/>
                </a:solidFill>
              </a:rPr>
              <a:t>10482:End Parternship</a:t>
            </a:r>
            <a:r>
              <a:rPr lang="en-US" altLang="zh-CN" sz="1400">
                <a:solidFill>
                  <a:schemeClr val="dk1"/>
                </a:solidFill>
              </a:rPr>
              <a:t>: Two companies decide to end their partnership.</a:t>
            </a:r>
            <a:endParaRPr sz="1400" b="1">
              <a:solidFill>
                <a:schemeClr val="dk1"/>
              </a:solidFill>
            </a:endParaRPr>
          </a:p>
          <a:p>
            <a:pPr>
              <a:lnSpc>
                <a:spcPct val="115000"/>
              </a:lnSpc>
              <a:buClr>
                <a:schemeClr val="dk1"/>
              </a:buClr>
              <a:buSzPts val="1100"/>
            </a:pPr>
            <a:r>
              <a:rPr lang="en-US" altLang="zh-CN" sz="1400" b="1">
                <a:solidFill>
                  <a:schemeClr val="dk1"/>
                </a:solidFill>
              </a:rPr>
              <a:t>10483:ExitBankruptcy</a:t>
            </a:r>
            <a:r>
              <a:rPr lang="en-US" altLang="zh-CN" sz="1400">
                <a:solidFill>
                  <a:schemeClr val="dk1"/>
                </a:solidFill>
              </a:rPr>
              <a:t>: A company leaves bankruptcy.</a:t>
            </a:r>
            <a:endParaRPr sz="1400" b="1">
              <a:solidFill>
                <a:schemeClr val="dk1"/>
              </a:solidFill>
            </a:endParaRPr>
          </a:p>
          <a:p>
            <a:pPr>
              <a:lnSpc>
                <a:spcPct val="115000"/>
              </a:lnSpc>
              <a:buClr>
                <a:schemeClr val="dk1"/>
              </a:buClr>
              <a:buSzPts val="1100"/>
            </a:pPr>
            <a:r>
              <a:rPr lang="en-US" altLang="zh-CN" sz="1400" b="1">
                <a:solidFill>
                  <a:schemeClr val="dk1"/>
                </a:solidFill>
              </a:rPr>
              <a:t>10460:Shutdown</a:t>
            </a:r>
            <a:r>
              <a:rPr lang="en-US" altLang="zh-CN" sz="1400">
                <a:solidFill>
                  <a:schemeClr val="dk1"/>
                </a:solidFill>
              </a:rPr>
              <a:t>: A company has to close for some reason.</a:t>
            </a:r>
            <a:endParaRPr sz="1400" b="1">
              <a:solidFill>
                <a:schemeClr val="dk1"/>
              </a:solidFill>
            </a:endParaRPr>
          </a:p>
          <a:p>
            <a:pPr>
              <a:lnSpc>
                <a:spcPct val="115000"/>
              </a:lnSpc>
              <a:buClr>
                <a:schemeClr val="dk1"/>
              </a:buClr>
              <a:buSzPts val="1100"/>
            </a:pPr>
            <a:r>
              <a:rPr lang="en-US" altLang="zh-CN" sz="1400" b="1">
                <a:solidFill>
                  <a:schemeClr val="dk1"/>
                </a:solidFill>
              </a:rPr>
              <a:t>10456:acquisition</a:t>
            </a:r>
            <a:r>
              <a:rPr lang="en-US" altLang="zh-CN" sz="1400">
                <a:solidFill>
                  <a:schemeClr val="dk1"/>
                </a:solidFill>
              </a:rPr>
              <a:t>: A company is acquired by another company.</a:t>
            </a:r>
            <a:endParaRPr sz="1400" b="1">
              <a:solidFill>
                <a:schemeClr val="dk1"/>
              </a:solidFill>
            </a:endParaRPr>
          </a:p>
          <a:p>
            <a:pPr>
              <a:lnSpc>
                <a:spcPct val="115000"/>
              </a:lnSpc>
              <a:buClr>
                <a:schemeClr val="dk1"/>
              </a:buClr>
              <a:buSzPts val="1100"/>
            </a:pPr>
            <a:r>
              <a:rPr lang="en-US" altLang="zh-CN" sz="1400" b="1">
                <a:solidFill>
                  <a:schemeClr val="dk1"/>
                </a:solidFill>
              </a:rPr>
              <a:t>10473:exchange of goods</a:t>
            </a:r>
            <a:r>
              <a:rPr lang="en-US" altLang="zh-CN" sz="1400">
                <a:solidFill>
                  <a:schemeClr val="dk1"/>
                </a:solidFill>
              </a:rPr>
              <a:t>: A company sells its assets.</a:t>
            </a:r>
            <a:endParaRPr sz="1400" b="1">
              <a:solidFill>
                <a:schemeClr val="dk1"/>
              </a:solidFill>
            </a:endParaRPr>
          </a:p>
          <a:p>
            <a:pPr>
              <a:lnSpc>
                <a:spcPct val="115000"/>
              </a:lnSpc>
              <a:buClr>
                <a:schemeClr val="dk1"/>
              </a:buClr>
              <a:buSzPts val="1100"/>
            </a:pPr>
            <a:r>
              <a:rPr lang="en-US" altLang="zh-CN" sz="1400" b="1">
                <a:solidFill>
                  <a:schemeClr val="dk1"/>
                </a:solidFill>
              </a:rPr>
              <a:t>10479:Management Change</a:t>
            </a:r>
            <a:r>
              <a:rPr lang="en-US" altLang="zh-CN" sz="1400">
                <a:solidFill>
                  <a:schemeClr val="dk1"/>
                </a:solidFill>
              </a:rPr>
              <a:t>: The management is changed.</a:t>
            </a:r>
            <a:endParaRPr sz="1400" b="1">
              <a:solidFill>
                <a:schemeClr val="dk1"/>
              </a:solidFill>
            </a:endParaRPr>
          </a:p>
          <a:p>
            <a:pPr>
              <a:lnSpc>
                <a:spcPct val="115000"/>
              </a:lnSpc>
              <a:buClr>
                <a:schemeClr val="dk1"/>
              </a:buClr>
              <a:buSzPts val="1100"/>
            </a:pPr>
            <a:r>
              <a:rPr lang="en-US" altLang="zh-CN" sz="1400" b="1">
                <a:solidFill>
                  <a:schemeClr val="dk1"/>
                </a:solidFill>
              </a:rPr>
              <a:t>10504:dismissal</a:t>
            </a:r>
            <a:r>
              <a:rPr lang="en-US" altLang="zh-CN" sz="1400">
                <a:solidFill>
                  <a:schemeClr val="dk1"/>
                </a:solidFill>
              </a:rPr>
              <a:t>: A bunch of employees are fired.</a:t>
            </a:r>
            <a:endParaRPr sz="1400" b="1">
              <a:solidFill>
                <a:schemeClr val="dk1"/>
              </a:solidFill>
            </a:endParaRPr>
          </a:p>
        </p:txBody>
      </p:sp>
    </p:spTree>
    <p:extLst>
      <p:ext uri="{BB962C8B-B14F-4D97-AF65-F5344CB8AC3E}">
        <p14:creationId xmlns:p14="http://schemas.microsoft.com/office/powerpoint/2010/main" val="409789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3"/>
          <p:cNvPicPr preferRelativeResize="0"/>
          <p:nvPr/>
        </p:nvPicPr>
        <p:blipFill>
          <a:blip r:embed="rId3">
            <a:alphaModFix/>
          </a:blip>
          <a:stretch>
            <a:fillRect/>
          </a:stretch>
        </p:blipFill>
        <p:spPr>
          <a:xfrm>
            <a:off x="203200" y="2281600"/>
            <a:ext cx="11403795" cy="4576400"/>
          </a:xfrm>
          <a:prstGeom prst="rect">
            <a:avLst/>
          </a:prstGeom>
          <a:noFill/>
          <a:ln>
            <a:noFill/>
          </a:ln>
        </p:spPr>
      </p:pic>
      <p:sp>
        <p:nvSpPr>
          <p:cNvPr id="156" name="Google Shape;156;p33"/>
          <p:cNvSpPr txBox="1">
            <a:spLocks noGrp="1"/>
          </p:cNvSpPr>
          <p:nvPr>
            <p:ph type="title"/>
          </p:nvPr>
        </p:nvSpPr>
        <p:spPr>
          <a:xfrm>
            <a:off x="415600" y="-117833"/>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Propose Acquisition/Merger</a:t>
            </a:r>
            <a:endParaRPr/>
          </a:p>
        </p:txBody>
      </p:sp>
      <p:sp>
        <p:nvSpPr>
          <p:cNvPr id="157" name="Google Shape;157;p33"/>
          <p:cNvSpPr txBox="1"/>
          <p:nvPr/>
        </p:nvSpPr>
        <p:spPr>
          <a:xfrm>
            <a:off x="475467" y="365201"/>
            <a:ext cx="10853200" cy="321930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10487:Propose Acquisition</a:t>
            </a:r>
            <a:r>
              <a:rPr lang="en-US" altLang="zh-CN" sz="1400">
                <a:solidFill>
                  <a:schemeClr val="dk1"/>
                </a:solidFill>
                <a:latin typeface="Arial"/>
                <a:ea typeface="Arial"/>
                <a:cs typeface="Arial"/>
                <a:sym typeface="Arial"/>
              </a:rPr>
              <a:t>: </a:t>
            </a:r>
            <a:r>
              <a:rPr lang="en-US" altLang="zh-CN" sz="1400">
                <a:solidFill>
                  <a:schemeClr val="dk1"/>
                </a:solidFill>
              </a:rPr>
              <a:t>One company proposes acquiring another company.</a:t>
            </a:r>
            <a:endParaRPr sz="1400">
              <a:solidFill>
                <a:schemeClr val="dk1"/>
              </a:solidFill>
            </a:endParaRPr>
          </a:p>
          <a:p>
            <a:pPr>
              <a:lnSpc>
                <a:spcPct val="115000"/>
              </a:lnSpc>
              <a:buClr>
                <a:schemeClr val="dk1"/>
              </a:buClr>
              <a:buSzPts val="1100"/>
            </a:pPr>
            <a:r>
              <a:rPr lang="en-US" altLang="zh-CN" sz="1400" b="1">
                <a:solidFill>
                  <a:schemeClr val="dk1"/>
                </a:solidFill>
              </a:rPr>
              <a:t>10486:Propose Merger</a:t>
            </a:r>
            <a:r>
              <a:rPr lang="en-US" altLang="zh-CN" sz="1400">
                <a:solidFill>
                  <a:schemeClr val="dk1"/>
                </a:solidFill>
              </a:rPr>
              <a:t>: Two companies decide to try and become one company.</a:t>
            </a:r>
            <a:endParaRPr sz="1400">
              <a:solidFill>
                <a:schemeClr val="dk1"/>
              </a:solidFill>
            </a:endParaRPr>
          </a:p>
          <a:p>
            <a:pPr>
              <a:lnSpc>
                <a:spcPct val="115000"/>
              </a:lnSpc>
              <a:buClr>
                <a:schemeClr val="dk1"/>
              </a:buClr>
              <a:buSzPts val="1100"/>
            </a:pPr>
            <a:r>
              <a:rPr lang="en-US" altLang="zh-CN" sz="1400" b="1">
                <a:solidFill>
                  <a:schemeClr val="dk1"/>
                </a:solidFill>
              </a:rPr>
              <a:t>10505:Ask Shareholders</a:t>
            </a:r>
            <a:r>
              <a:rPr lang="en-US" altLang="zh-CN" sz="1400">
                <a:solidFill>
                  <a:schemeClr val="dk1"/>
                </a:solidFill>
              </a:rPr>
              <a:t>: The companies ask their shareholders for approval.</a:t>
            </a:r>
            <a:endParaRPr sz="1400">
              <a:solidFill>
                <a:schemeClr val="dk1"/>
              </a:solidFill>
            </a:endParaRPr>
          </a:p>
          <a:p>
            <a:pPr>
              <a:lnSpc>
                <a:spcPct val="115000"/>
              </a:lnSpc>
              <a:buClr>
                <a:schemeClr val="dk1"/>
              </a:buClr>
              <a:buSzPts val="1100"/>
            </a:pPr>
            <a:r>
              <a:rPr lang="en-US" altLang="zh-CN" sz="1400" b="1">
                <a:solidFill>
                  <a:schemeClr val="dk1"/>
                </a:solidFill>
              </a:rPr>
              <a:t>10506:Shareholder Response</a:t>
            </a:r>
            <a:r>
              <a:rPr lang="en-US" altLang="zh-CN" sz="1400">
                <a:solidFill>
                  <a:schemeClr val="dk1"/>
                </a:solidFill>
              </a:rPr>
              <a:t>: The shareholders respond. </a:t>
            </a:r>
            <a:endParaRPr sz="1400">
              <a:solidFill>
                <a:schemeClr val="dk1"/>
              </a:solidFill>
            </a:endParaRPr>
          </a:p>
          <a:p>
            <a:pPr marL="609585" indent="-393690">
              <a:lnSpc>
                <a:spcPct val="115000"/>
              </a:lnSpc>
              <a:buClr>
                <a:schemeClr val="dk1"/>
              </a:buClr>
              <a:buSzPts val="1050"/>
              <a:buChar char="-"/>
            </a:pPr>
            <a:r>
              <a:rPr lang="en-US" altLang="zh-CN" sz="1400">
                <a:solidFill>
                  <a:schemeClr val="dk1"/>
                </a:solidFill>
              </a:rPr>
              <a:t>There is also a XOR version (10509) to indicate only one child answer.</a:t>
            </a:r>
            <a:endParaRPr sz="1400">
              <a:solidFill>
                <a:schemeClr val="dk1"/>
              </a:solidFill>
            </a:endParaRPr>
          </a:p>
          <a:p>
            <a:pPr>
              <a:lnSpc>
                <a:spcPct val="115000"/>
              </a:lnSpc>
              <a:buClr>
                <a:schemeClr val="dk1"/>
              </a:buClr>
              <a:buSzPts val="1100"/>
            </a:pPr>
            <a:r>
              <a:rPr lang="en-US" altLang="zh-CN" sz="1400" b="1">
                <a:solidFill>
                  <a:schemeClr val="dk1"/>
                </a:solidFill>
              </a:rPr>
              <a:t>10507,10488:agreement</a:t>
            </a:r>
            <a:r>
              <a:rPr lang="en-US" altLang="zh-CN" sz="1400">
                <a:solidFill>
                  <a:schemeClr val="dk1"/>
                </a:solidFill>
              </a:rPr>
              <a:t>: A positive response.</a:t>
            </a:r>
            <a:endParaRPr sz="1400">
              <a:solidFill>
                <a:schemeClr val="dk1"/>
              </a:solidFill>
            </a:endParaRPr>
          </a:p>
          <a:p>
            <a:pPr>
              <a:lnSpc>
                <a:spcPct val="115000"/>
              </a:lnSpc>
              <a:buClr>
                <a:schemeClr val="dk1"/>
              </a:buClr>
              <a:buSzPts val="1100"/>
            </a:pPr>
            <a:r>
              <a:rPr lang="en-US" altLang="zh-CN" sz="1400" b="1">
                <a:solidFill>
                  <a:schemeClr val="dk1"/>
                </a:solidFill>
              </a:rPr>
              <a:t>10508,10489:rejection</a:t>
            </a:r>
            <a:r>
              <a:rPr lang="en-US" altLang="zh-CN" sz="1400">
                <a:solidFill>
                  <a:schemeClr val="dk1"/>
                </a:solidFill>
              </a:rPr>
              <a:t>: A negative response.</a:t>
            </a:r>
            <a:endParaRPr sz="1400">
              <a:solidFill>
                <a:schemeClr val="dk1"/>
              </a:solidFill>
            </a:endParaRPr>
          </a:p>
          <a:p>
            <a:pPr>
              <a:lnSpc>
                <a:spcPct val="115000"/>
              </a:lnSpc>
              <a:buClr>
                <a:schemeClr val="dk1"/>
              </a:buClr>
              <a:buSzPts val="1100"/>
            </a:pPr>
            <a:r>
              <a:rPr lang="en-US" altLang="zh-CN" sz="1400" b="1">
                <a:solidFill>
                  <a:schemeClr val="dk1"/>
                </a:solidFill>
              </a:rPr>
              <a:t>10485:AskRegulators: </a:t>
            </a:r>
            <a:r>
              <a:rPr lang="en-US" altLang="zh-CN" sz="1400">
                <a:solidFill>
                  <a:schemeClr val="dk1"/>
                </a:solidFill>
              </a:rPr>
              <a:t>Ask the regulators to approve the merger/acquisition. </a:t>
            </a:r>
            <a:endParaRPr sz="1400">
              <a:solidFill>
                <a:schemeClr val="dk1"/>
              </a:solidFill>
            </a:endParaRPr>
          </a:p>
          <a:p>
            <a:pPr>
              <a:lnSpc>
                <a:spcPct val="115000"/>
              </a:lnSpc>
              <a:buClr>
                <a:schemeClr val="dk1"/>
              </a:buClr>
              <a:buSzPts val="1100"/>
            </a:pPr>
            <a:r>
              <a:rPr lang="en-US" altLang="zh-CN" sz="1400" b="1">
                <a:solidFill>
                  <a:schemeClr val="dk1"/>
                </a:solidFill>
              </a:rPr>
              <a:t>10491:Regulatory Response</a:t>
            </a:r>
            <a:r>
              <a:rPr lang="en-US" altLang="zh-CN" sz="1400">
                <a:solidFill>
                  <a:schemeClr val="dk1"/>
                </a:solidFill>
              </a:rPr>
              <a:t>: The regulators respond. </a:t>
            </a:r>
            <a:endParaRPr sz="1400">
              <a:solidFill>
                <a:schemeClr val="dk1"/>
              </a:solidFill>
            </a:endParaRPr>
          </a:p>
          <a:p>
            <a:pPr marL="609585" indent="-393690">
              <a:lnSpc>
                <a:spcPct val="115000"/>
              </a:lnSpc>
              <a:buClr>
                <a:schemeClr val="dk1"/>
              </a:buClr>
              <a:buSzPts val="1050"/>
              <a:buChar char="-"/>
            </a:pPr>
            <a:r>
              <a:rPr lang="en-US" altLang="zh-CN" sz="1400">
                <a:solidFill>
                  <a:schemeClr val="dk1"/>
                </a:solidFill>
              </a:rPr>
              <a:t>There is also a XOR version (10490) to indicate only one child answer.</a:t>
            </a:r>
            <a:endParaRPr sz="1400">
              <a:solidFill>
                <a:schemeClr val="dk1"/>
              </a:solidFill>
            </a:endParaRPr>
          </a:p>
          <a:p>
            <a:pPr>
              <a:lnSpc>
                <a:spcPct val="115000"/>
              </a:lnSpc>
              <a:buClr>
                <a:schemeClr val="dk1"/>
              </a:buClr>
              <a:buSzPts val="1100"/>
            </a:pPr>
            <a:endParaRPr sz="1400">
              <a:solidFill>
                <a:schemeClr val="dk1"/>
              </a:solidFill>
            </a:endParaRPr>
          </a:p>
          <a:p>
            <a:pPr>
              <a:lnSpc>
                <a:spcPct val="115000"/>
              </a:lnSpc>
              <a:buClr>
                <a:schemeClr val="dk1"/>
              </a:buClr>
              <a:buSzPts val="1100"/>
            </a:pPr>
            <a:endParaRPr sz="1400">
              <a:solidFill>
                <a:schemeClr val="dk1"/>
              </a:solidFill>
            </a:endParaRPr>
          </a:p>
        </p:txBody>
      </p:sp>
      <p:sp>
        <p:nvSpPr>
          <p:cNvPr id="158" name="Google Shape;158;p33"/>
          <p:cNvSpPr txBox="1"/>
          <p:nvPr/>
        </p:nvSpPr>
        <p:spPr>
          <a:xfrm>
            <a:off x="7203500" y="365200"/>
            <a:ext cx="10853200" cy="173274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10457:merger</a:t>
            </a:r>
            <a:r>
              <a:rPr lang="en-US" altLang="zh-CN" sz="1400">
                <a:solidFill>
                  <a:schemeClr val="dk1"/>
                </a:solidFill>
                <a:latin typeface="Arial"/>
                <a:ea typeface="Arial"/>
                <a:cs typeface="Arial"/>
                <a:sym typeface="Arial"/>
              </a:rPr>
              <a:t>: </a:t>
            </a:r>
            <a:r>
              <a:rPr lang="en-US" altLang="zh-CN" sz="1400">
                <a:solidFill>
                  <a:schemeClr val="dk1"/>
                </a:solidFill>
              </a:rPr>
              <a:t>The companies merge together.</a:t>
            </a:r>
            <a:endParaRPr sz="1400">
              <a:solidFill>
                <a:schemeClr val="dk1"/>
              </a:solidFill>
            </a:endParaRPr>
          </a:p>
          <a:p>
            <a:pPr>
              <a:lnSpc>
                <a:spcPct val="115000"/>
              </a:lnSpc>
              <a:buClr>
                <a:schemeClr val="dk1"/>
              </a:buClr>
              <a:buSzPts val="1100"/>
            </a:pPr>
            <a:r>
              <a:rPr lang="en-US" altLang="zh-CN" sz="1400" b="1">
                <a:solidFill>
                  <a:schemeClr val="dk1"/>
                </a:solidFill>
              </a:rPr>
              <a:t>10456:acquisition</a:t>
            </a:r>
            <a:r>
              <a:rPr lang="en-US" altLang="zh-CN" sz="1400">
                <a:solidFill>
                  <a:schemeClr val="dk1"/>
                </a:solidFill>
              </a:rPr>
              <a:t>: One company acquires another.</a:t>
            </a:r>
            <a:endParaRPr sz="1400">
              <a:solidFill>
                <a:schemeClr val="dk1"/>
              </a:solidFill>
            </a:endParaRPr>
          </a:p>
          <a:p>
            <a:pPr>
              <a:lnSpc>
                <a:spcPct val="115000"/>
              </a:lnSpc>
              <a:buClr>
                <a:schemeClr val="dk1"/>
              </a:buClr>
              <a:buSzPts val="1100"/>
            </a:pPr>
            <a:r>
              <a:rPr lang="en-US" altLang="zh-CN" sz="1400" b="1">
                <a:solidFill>
                  <a:schemeClr val="dk1"/>
                </a:solidFill>
              </a:rPr>
              <a:t>10504:dismissal</a:t>
            </a:r>
            <a:r>
              <a:rPr lang="en-US" altLang="zh-CN" sz="1400">
                <a:solidFill>
                  <a:schemeClr val="dk1"/>
                </a:solidFill>
              </a:rPr>
              <a:t>: Employees are fired from a company.</a:t>
            </a:r>
            <a:endParaRPr sz="1400">
              <a:solidFill>
                <a:schemeClr val="dk1"/>
              </a:solidFill>
            </a:endParaRPr>
          </a:p>
          <a:p>
            <a:pPr>
              <a:lnSpc>
                <a:spcPct val="115000"/>
              </a:lnSpc>
              <a:buClr>
                <a:schemeClr val="dk1"/>
              </a:buClr>
              <a:buSzPts val="1100"/>
            </a:pPr>
            <a:r>
              <a:rPr lang="en-US" altLang="zh-CN" sz="1400" b="1">
                <a:solidFill>
                  <a:schemeClr val="dk1"/>
                </a:solidFill>
              </a:rPr>
              <a:t>10479:Management Change</a:t>
            </a:r>
            <a:r>
              <a:rPr lang="en-US" altLang="zh-CN" sz="1400">
                <a:solidFill>
                  <a:schemeClr val="dk1"/>
                </a:solidFill>
              </a:rPr>
              <a:t>: The managers of a company are </a:t>
            </a:r>
            <a:endParaRPr sz="1400">
              <a:solidFill>
                <a:schemeClr val="dk1"/>
              </a:solidFill>
            </a:endParaRPr>
          </a:p>
          <a:p>
            <a:pPr>
              <a:lnSpc>
                <a:spcPct val="115000"/>
              </a:lnSpc>
              <a:buClr>
                <a:schemeClr val="dk1"/>
              </a:buClr>
              <a:buSzPts val="1100"/>
            </a:pPr>
            <a:r>
              <a:rPr lang="en-US" altLang="zh-CN" sz="1400">
                <a:solidFill>
                  <a:schemeClr val="dk1"/>
                </a:solidFill>
              </a:rPr>
              <a:t>replaced with new managers.</a:t>
            </a:r>
            <a:endParaRPr sz="1400">
              <a:solidFill>
                <a:schemeClr val="dk1"/>
              </a:solidFill>
            </a:endParaRPr>
          </a:p>
          <a:p>
            <a:pPr>
              <a:lnSpc>
                <a:spcPct val="115000"/>
              </a:lnSpc>
              <a:buClr>
                <a:schemeClr val="dk1"/>
              </a:buClr>
              <a:buSzPts val="1100"/>
            </a:pPr>
            <a:endParaRPr sz="1400">
              <a:solidFill>
                <a:schemeClr val="dk1"/>
              </a:solidFill>
            </a:endParaRPr>
          </a:p>
        </p:txBody>
      </p:sp>
    </p:spTree>
    <p:extLst>
      <p:ext uri="{BB962C8B-B14F-4D97-AF65-F5344CB8AC3E}">
        <p14:creationId xmlns:p14="http://schemas.microsoft.com/office/powerpoint/2010/main" val="2244822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4"/>
          <p:cNvPicPr preferRelativeResize="0"/>
          <p:nvPr/>
        </p:nvPicPr>
        <p:blipFill>
          <a:blip r:embed="rId3">
            <a:alphaModFix/>
          </a:blip>
          <a:stretch>
            <a:fillRect/>
          </a:stretch>
        </p:blipFill>
        <p:spPr>
          <a:xfrm>
            <a:off x="4385173" y="85368"/>
            <a:ext cx="7883401" cy="6772633"/>
          </a:xfrm>
          <a:prstGeom prst="rect">
            <a:avLst/>
          </a:prstGeom>
          <a:noFill/>
          <a:ln>
            <a:noFill/>
          </a:ln>
        </p:spPr>
      </p:pic>
      <p:sp>
        <p:nvSpPr>
          <p:cNvPr id="164" name="Google Shape;164;p34"/>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Inquiry/Response Superclasses</a:t>
            </a:r>
            <a:endParaRPr/>
          </a:p>
        </p:txBody>
      </p:sp>
      <p:sp>
        <p:nvSpPr>
          <p:cNvPr id="165" name="Google Shape;165;p34"/>
          <p:cNvSpPr txBox="1"/>
          <p:nvPr/>
        </p:nvSpPr>
        <p:spPr>
          <a:xfrm>
            <a:off x="577067" y="670000"/>
            <a:ext cx="3676000" cy="74170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a:solidFill>
                  <a:schemeClr val="dk1"/>
                </a:solidFill>
              </a:rPr>
              <a:t>Overall hierarchy structure of Inquiry and Response </a:t>
            </a:r>
            <a:endParaRPr sz="1400">
              <a:solidFill>
                <a:schemeClr val="dk1"/>
              </a:solidFill>
            </a:endParaRPr>
          </a:p>
        </p:txBody>
      </p:sp>
    </p:spTree>
    <p:extLst>
      <p:ext uri="{BB962C8B-B14F-4D97-AF65-F5344CB8AC3E}">
        <p14:creationId xmlns:p14="http://schemas.microsoft.com/office/powerpoint/2010/main" val="1389360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Antitrust Investigation</a:t>
            </a:r>
            <a:endParaRPr/>
          </a:p>
        </p:txBody>
      </p:sp>
      <p:sp>
        <p:nvSpPr>
          <p:cNvPr id="171" name="Google Shape;171;p35"/>
          <p:cNvSpPr txBox="1"/>
          <p:nvPr/>
        </p:nvSpPr>
        <p:spPr>
          <a:xfrm>
            <a:off x="577067" y="670000"/>
            <a:ext cx="10853200" cy="173274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10497:Antitrust Investigation</a:t>
            </a:r>
            <a:r>
              <a:rPr lang="en-US" altLang="zh-CN" sz="1400">
                <a:solidFill>
                  <a:schemeClr val="dk1"/>
                </a:solidFill>
                <a:latin typeface="Arial"/>
                <a:ea typeface="Arial"/>
                <a:cs typeface="Arial"/>
                <a:sym typeface="Arial"/>
              </a:rPr>
              <a:t>: </a:t>
            </a:r>
            <a:r>
              <a:rPr lang="en-US" altLang="zh-CN" sz="1400">
                <a:solidFill>
                  <a:schemeClr val="dk1"/>
                </a:solidFill>
              </a:rPr>
              <a:t>The government investigates whether a company is a monopoly.</a:t>
            </a:r>
            <a:endParaRPr sz="1400">
              <a:solidFill>
                <a:schemeClr val="dk1"/>
              </a:solidFill>
            </a:endParaRPr>
          </a:p>
          <a:p>
            <a:pPr marL="609585" indent="-393690">
              <a:lnSpc>
                <a:spcPct val="115000"/>
              </a:lnSpc>
              <a:buClr>
                <a:schemeClr val="dk1"/>
              </a:buClr>
              <a:buSzPts val="1050"/>
              <a:buChar char="-"/>
            </a:pPr>
            <a:r>
              <a:rPr lang="en-US" altLang="zh-CN" sz="1400">
                <a:solidFill>
                  <a:schemeClr val="dk1"/>
                </a:solidFill>
              </a:rPr>
              <a:t>There is also a XOR version (10500) to indicate only one child answer.</a:t>
            </a:r>
            <a:endParaRPr sz="1400">
              <a:solidFill>
                <a:schemeClr val="dk1"/>
              </a:solidFill>
            </a:endParaRPr>
          </a:p>
          <a:p>
            <a:pPr>
              <a:lnSpc>
                <a:spcPct val="115000"/>
              </a:lnSpc>
              <a:buClr>
                <a:schemeClr val="dk1"/>
              </a:buClr>
              <a:buSzPts val="1100"/>
            </a:pPr>
            <a:r>
              <a:rPr lang="en-US" altLang="zh-CN" sz="1400" b="1">
                <a:solidFill>
                  <a:schemeClr val="dk1"/>
                </a:solidFill>
              </a:rPr>
              <a:t>10498:agreement</a:t>
            </a:r>
            <a:r>
              <a:rPr lang="en-US" altLang="zh-CN" sz="1400">
                <a:solidFill>
                  <a:schemeClr val="dk1"/>
                </a:solidFill>
              </a:rPr>
              <a:t>: A positive response.</a:t>
            </a:r>
            <a:endParaRPr sz="1400">
              <a:solidFill>
                <a:schemeClr val="dk1"/>
              </a:solidFill>
            </a:endParaRPr>
          </a:p>
          <a:p>
            <a:pPr>
              <a:lnSpc>
                <a:spcPct val="115000"/>
              </a:lnSpc>
              <a:buClr>
                <a:schemeClr val="dk1"/>
              </a:buClr>
              <a:buSzPts val="1100"/>
            </a:pPr>
            <a:r>
              <a:rPr lang="en-US" altLang="zh-CN" sz="1400" b="1">
                <a:solidFill>
                  <a:schemeClr val="dk1"/>
                </a:solidFill>
              </a:rPr>
              <a:t>10499:rejection</a:t>
            </a:r>
            <a:r>
              <a:rPr lang="en-US" altLang="zh-CN" sz="1400">
                <a:solidFill>
                  <a:schemeClr val="dk1"/>
                </a:solidFill>
              </a:rPr>
              <a:t>: A negative response.</a:t>
            </a:r>
            <a:endParaRPr sz="1400">
              <a:solidFill>
                <a:schemeClr val="dk1"/>
              </a:solidFill>
            </a:endParaRPr>
          </a:p>
          <a:p>
            <a:pPr>
              <a:lnSpc>
                <a:spcPct val="115000"/>
              </a:lnSpc>
              <a:buClr>
                <a:schemeClr val="dk1"/>
              </a:buClr>
              <a:buSzPts val="1100"/>
            </a:pPr>
            <a:r>
              <a:rPr lang="en-US" altLang="zh-CN" sz="1400" b="1">
                <a:solidFill>
                  <a:schemeClr val="dk1"/>
                </a:solidFill>
              </a:rPr>
              <a:t>10458:divestment</a:t>
            </a:r>
            <a:r>
              <a:rPr lang="en-US" altLang="zh-CN" sz="1400">
                <a:solidFill>
                  <a:schemeClr val="dk1"/>
                </a:solidFill>
              </a:rPr>
              <a:t>: The company is forced to sell off parts of its business by the government. </a:t>
            </a:r>
            <a:endParaRPr sz="1400">
              <a:solidFill>
                <a:schemeClr val="dk1"/>
              </a:solidFill>
            </a:endParaRPr>
          </a:p>
          <a:p>
            <a:pPr>
              <a:lnSpc>
                <a:spcPct val="115000"/>
              </a:lnSpc>
              <a:buClr>
                <a:schemeClr val="dk1"/>
              </a:buClr>
              <a:buSzPts val="1100"/>
            </a:pPr>
            <a:r>
              <a:rPr lang="en-US" altLang="zh-CN" sz="1400" b="1">
                <a:solidFill>
                  <a:schemeClr val="dk1"/>
                </a:solidFill>
              </a:rPr>
              <a:t>10496:breakup</a:t>
            </a:r>
            <a:r>
              <a:rPr lang="en-US" altLang="zh-CN" sz="1400">
                <a:solidFill>
                  <a:schemeClr val="dk1"/>
                </a:solidFill>
              </a:rPr>
              <a:t>: The company is broken up into smaller pieces by the government.</a:t>
            </a:r>
            <a:endParaRPr sz="1400">
              <a:solidFill>
                <a:schemeClr val="dk1"/>
              </a:solidFill>
            </a:endParaRPr>
          </a:p>
        </p:txBody>
      </p:sp>
      <p:pic>
        <p:nvPicPr>
          <p:cNvPr id="172" name="Google Shape;172;p35"/>
          <p:cNvPicPr preferRelativeResize="0"/>
          <p:nvPr/>
        </p:nvPicPr>
        <p:blipFill>
          <a:blip r:embed="rId3">
            <a:alphaModFix/>
          </a:blip>
          <a:stretch>
            <a:fillRect/>
          </a:stretch>
        </p:blipFill>
        <p:spPr>
          <a:xfrm>
            <a:off x="761401" y="3194833"/>
            <a:ext cx="10045700" cy="3479800"/>
          </a:xfrm>
          <a:prstGeom prst="rect">
            <a:avLst/>
          </a:prstGeom>
          <a:noFill/>
          <a:ln>
            <a:noFill/>
          </a:ln>
        </p:spPr>
      </p:pic>
    </p:spTree>
    <p:extLst>
      <p:ext uri="{BB962C8B-B14F-4D97-AF65-F5344CB8AC3E}">
        <p14:creationId xmlns:p14="http://schemas.microsoft.com/office/powerpoint/2010/main" val="469052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6"/>
          <p:cNvPicPr preferRelativeResize="0"/>
          <p:nvPr/>
        </p:nvPicPr>
        <p:blipFill>
          <a:blip r:embed="rId3">
            <a:alphaModFix/>
          </a:blip>
          <a:stretch>
            <a:fillRect/>
          </a:stretch>
        </p:blipFill>
        <p:spPr>
          <a:xfrm>
            <a:off x="6363500" y="374951"/>
            <a:ext cx="5908432" cy="6108101"/>
          </a:xfrm>
          <a:prstGeom prst="rect">
            <a:avLst/>
          </a:prstGeom>
          <a:noFill/>
          <a:ln>
            <a:noFill/>
          </a:ln>
        </p:spPr>
      </p:pic>
      <p:sp>
        <p:nvSpPr>
          <p:cNvPr id="178" name="Google Shape;178;p36"/>
          <p:cNvSpPr txBox="1">
            <a:spLocks noGrp="1"/>
          </p:cNvSpPr>
          <p:nvPr>
            <p:ph type="title"/>
          </p:nvPr>
        </p:nvSpPr>
        <p:spPr>
          <a:xfrm>
            <a:off x="415600" y="85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Other Business Change Events</a:t>
            </a:r>
            <a:endParaRPr/>
          </a:p>
        </p:txBody>
      </p:sp>
      <p:sp>
        <p:nvSpPr>
          <p:cNvPr id="179" name="Google Shape;179;p36"/>
          <p:cNvSpPr txBox="1"/>
          <p:nvPr/>
        </p:nvSpPr>
        <p:spPr>
          <a:xfrm>
            <a:off x="415600" y="1494000"/>
            <a:ext cx="5272800" cy="346706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rPr>
              <a:t>10458:divestment</a:t>
            </a:r>
            <a:r>
              <a:rPr lang="en-US" altLang="zh-CN" sz="1400">
                <a:solidFill>
                  <a:schemeClr val="dk1"/>
                </a:solidFill>
                <a:latin typeface="Arial"/>
                <a:ea typeface="Arial"/>
                <a:cs typeface="Arial"/>
                <a:sym typeface="Arial"/>
              </a:rPr>
              <a:t>: </a:t>
            </a:r>
            <a:r>
              <a:rPr lang="en-US" altLang="zh-CN" sz="1400">
                <a:solidFill>
                  <a:schemeClr val="dk1"/>
                </a:solidFill>
              </a:rPr>
              <a:t>A company divests assets.</a:t>
            </a:r>
            <a:endParaRPr sz="1400">
              <a:solidFill>
                <a:schemeClr val="dk1"/>
              </a:solidFill>
            </a:endParaRPr>
          </a:p>
          <a:p>
            <a:pPr>
              <a:lnSpc>
                <a:spcPct val="115000"/>
              </a:lnSpc>
              <a:buClr>
                <a:schemeClr val="dk1"/>
              </a:buClr>
              <a:buSzPts val="1100"/>
            </a:pPr>
            <a:r>
              <a:rPr lang="en-US" altLang="zh-CN" sz="1400" b="1">
                <a:solidFill>
                  <a:schemeClr val="dk1"/>
                </a:solidFill>
              </a:rPr>
              <a:t>10460:Shutdown</a:t>
            </a:r>
            <a:r>
              <a:rPr lang="en-US" altLang="zh-CN" sz="1400">
                <a:solidFill>
                  <a:schemeClr val="dk1"/>
                </a:solidFill>
              </a:rPr>
              <a:t>: A company shuts down.</a:t>
            </a:r>
            <a:endParaRPr sz="1400">
              <a:solidFill>
                <a:schemeClr val="dk1"/>
              </a:solidFill>
            </a:endParaRPr>
          </a:p>
          <a:p>
            <a:pPr>
              <a:lnSpc>
                <a:spcPct val="115000"/>
              </a:lnSpc>
              <a:buClr>
                <a:schemeClr val="dk1"/>
              </a:buClr>
              <a:buSzPts val="1100"/>
            </a:pPr>
            <a:r>
              <a:rPr lang="en-US" altLang="zh-CN" sz="1400" b="1">
                <a:solidFill>
                  <a:schemeClr val="dk1"/>
                </a:solidFill>
              </a:rPr>
              <a:t>10473:exchange of goods</a:t>
            </a:r>
            <a:r>
              <a:rPr lang="en-US" altLang="zh-CN" sz="1400">
                <a:solidFill>
                  <a:schemeClr val="dk1"/>
                </a:solidFill>
              </a:rPr>
              <a:t>: A company sells assets.</a:t>
            </a:r>
            <a:endParaRPr sz="1400">
              <a:solidFill>
                <a:schemeClr val="dk1"/>
              </a:solidFill>
            </a:endParaRPr>
          </a:p>
          <a:p>
            <a:pPr>
              <a:lnSpc>
                <a:spcPct val="115000"/>
              </a:lnSpc>
              <a:buClr>
                <a:schemeClr val="dk1"/>
              </a:buClr>
              <a:buSzPts val="1100"/>
            </a:pPr>
            <a:r>
              <a:rPr lang="en-US" altLang="zh-CN" sz="1400" b="1">
                <a:solidFill>
                  <a:schemeClr val="dk1"/>
                </a:solidFill>
              </a:rPr>
              <a:t>10496:breakup</a:t>
            </a:r>
            <a:r>
              <a:rPr lang="en-US" altLang="zh-CN" sz="1400">
                <a:solidFill>
                  <a:schemeClr val="dk1"/>
                </a:solidFill>
              </a:rPr>
              <a:t>: A company breaks up into smaller companies.</a:t>
            </a:r>
            <a:endParaRPr sz="1400">
              <a:solidFill>
                <a:schemeClr val="dk1"/>
              </a:solidFill>
            </a:endParaRPr>
          </a:p>
          <a:p>
            <a:pPr>
              <a:lnSpc>
                <a:spcPct val="115000"/>
              </a:lnSpc>
              <a:buClr>
                <a:schemeClr val="dk1"/>
              </a:buClr>
              <a:buSzPts val="1100"/>
            </a:pPr>
            <a:r>
              <a:rPr lang="en-US" altLang="zh-CN" sz="1400" b="1">
                <a:solidFill>
                  <a:schemeClr val="dk1"/>
                </a:solidFill>
              </a:rPr>
              <a:t>10474:Privatize</a:t>
            </a:r>
            <a:r>
              <a:rPr lang="en-US" altLang="zh-CN" sz="1400">
                <a:solidFill>
                  <a:schemeClr val="dk1"/>
                </a:solidFill>
              </a:rPr>
              <a:t>: A public company’s stocks are bought up and it becomes private again.</a:t>
            </a:r>
            <a:endParaRPr sz="1400">
              <a:solidFill>
                <a:schemeClr val="dk1"/>
              </a:solidFill>
            </a:endParaRPr>
          </a:p>
          <a:p>
            <a:pPr>
              <a:lnSpc>
                <a:spcPct val="115000"/>
              </a:lnSpc>
              <a:buClr>
                <a:schemeClr val="dk1"/>
              </a:buClr>
              <a:buSzPts val="1100"/>
            </a:pPr>
            <a:r>
              <a:rPr lang="en-US" altLang="zh-CN" sz="1400" b="1">
                <a:solidFill>
                  <a:schemeClr val="dk1"/>
                </a:solidFill>
              </a:rPr>
              <a:t>10481:Create Partnership</a:t>
            </a:r>
            <a:r>
              <a:rPr lang="en-US" altLang="zh-CN" sz="1400">
                <a:solidFill>
                  <a:schemeClr val="dk1"/>
                </a:solidFill>
              </a:rPr>
              <a:t>: Two companies partner together to do something mutually beneficial. They remain seperate entities.</a:t>
            </a:r>
            <a:endParaRPr sz="1400">
              <a:solidFill>
                <a:schemeClr val="dk1"/>
              </a:solidFill>
            </a:endParaRPr>
          </a:p>
          <a:p>
            <a:pPr>
              <a:lnSpc>
                <a:spcPct val="115000"/>
              </a:lnSpc>
              <a:buClr>
                <a:schemeClr val="dk1"/>
              </a:buClr>
              <a:buSzPts val="1100"/>
            </a:pPr>
            <a:r>
              <a:rPr lang="en-US" altLang="zh-CN" sz="1400" b="1">
                <a:solidFill>
                  <a:schemeClr val="dk1"/>
                </a:solidFill>
              </a:rPr>
              <a:t>10482:End Partnership</a:t>
            </a:r>
            <a:r>
              <a:rPr lang="en-US" altLang="zh-CN" sz="1400">
                <a:solidFill>
                  <a:schemeClr val="dk1"/>
                </a:solidFill>
              </a:rPr>
              <a:t>: Two companies stop working together.</a:t>
            </a:r>
            <a:endParaRPr sz="1400">
              <a:solidFill>
                <a:schemeClr val="dk1"/>
              </a:solidFill>
            </a:endParaRPr>
          </a:p>
          <a:p>
            <a:pPr>
              <a:lnSpc>
                <a:spcPct val="115000"/>
              </a:lnSpc>
              <a:buClr>
                <a:schemeClr val="dk1"/>
              </a:buClr>
              <a:buSzPts val="1100"/>
            </a:pPr>
            <a:r>
              <a:rPr lang="en-US" altLang="zh-CN" sz="1400" b="1">
                <a:solidFill>
                  <a:schemeClr val="dk1"/>
                </a:solidFill>
              </a:rPr>
              <a:t>10477:Transfer Money</a:t>
            </a:r>
            <a:r>
              <a:rPr lang="en-US" altLang="zh-CN" sz="1400">
                <a:solidFill>
                  <a:schemeClr val="dk1"/>
                </a:solidFill>
              </a:rPr>
              <a:t>: Money is transferred between two parties. This can be internal in a company.</a:t>
            </a:r>
            <a:endParaRPr sz="1400">
              <a:solidFill>
                <a:schemeClr val="dk1"/>
              </a:solidFill>
            </a:endParaRPr>
          </a:p>
          <a:p>
            <a:pPr>
              <a:lnSpc>
                <a:spcPct val="115000"/>
              </a:lnSpc>
              <a:buClr>
                <a:schemeClr val="dk1"/>
              </a:buClr>
              <a:buSzPts val="1100"/>
            </a:pPr>
            <a:r>
              <a:rPr lang="en-US" altLang="zh-CN" sz="1400" b="1">
                <a:solidFill>
                  <a:schemeClr val="dk1"/>
                </a:solidFill>
              </a:rPr>
              <a:t>10461:Reorganization</a:t>
            </a:r>
            <a:r>
              <a:rPr lang="en-US" altLang="zh-CN" sz="1400">
                <a:solidFill>
                  <a:schemeClr val="dk1"/>
                </a:solidFill>
              </a:rPr>
              <a:t>: The structure of a company is reorganized.</a:t>
            </a:r>
            <a:endParaRPr sz="1400">
              <a:solidFill>
                <a:schemeClr val="dk1"/>
              </a:solidFill>
            </a:endParaRPr>
          </a:p>
          <a:p>
            <a:pPr>
              <a:lnSpc>
                <a:spcPct val="115000"/>
              </a:lnSpc>
              <a:buClr>
                <a:schemeClr val="dk1"/>
              </a:buClr>
              <a:buSzPts val="1100"/>
            </a:pPr>
            <a:r>
              <a:rPr lang="en-US" altLang="zh-CN" sz="1400" b="1">
                <a:solidFill>
                  <a:schemeClr val="dk1"/>
                </a:solidFill>
              </a:rPr>
              <a:t>10504:dismissal</a:t>
            </a:r>
            <a:r>
              <a:rPr lang="en-US" altLang="zh-CN" sz="1400">
                <a:solidFill>
                  <a:schemeClr val="dk1"/>
                </a:solidFill>
              </a:rPr>
              <a:t>: Workers are fired.</a:t>
            </a:r>
            <a:endParaRPr sz="1400">
              <a:solidFill>
                <a:schemeClr val="dk1"/>
              </a:solidFill>
            </a:endParaRPr>
          </a:p>
        </p:txBody>
      </p:sp>
    </p:spTree>
    <p:extLst>
      <p:ext uri="{BB962C8B-B14F-4D97-AF65-F5344CB8AC3E}">
        <p14:creationId xmlns:p14="http://schemas.microsoft.com/office/powerpoint/2010/main" val="2050535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F428-14F6-BC4E-A0EE-D7B2D45BAD6B}"/>
              </a:ext>
            </a:extLst>
          </p:cNvPr>
          <p:cNvSpPr>
            <a:spLocks noGrp="1"/>
          </p:cNvSpPr>
          <p:nvPr>
            <p:ph type="ctrTitle"/>
          </p:nvPr>
        </p:nvSpPr>
        <p:spPr/>
        <p:txBody>
          <a:bodyPr/>
          <a:lstStyle/>
          <a:p>
            <a:r>
              <a:rPr lang="en-US" dirty="0"/>
              <a:t>RESIN Election Schema</a:t>
            </a:r>
            <a:br>
              <a:rPr lang="en-US" dirty="0"/>
            </a:br>
            <a:r>
              <a:rPr lang="en-US" sz="1600" dirty="0"/>
              <a:t>Quizlet 9</a:t>
            </a:r>
          </a:p>
        </p:txBody>
      </p:sp>
      <p:sp>
        <p:nvSpPr>
          <p:cNvPr id="3" name="Subtitle 2">
            <a:extLst>
              <a:ext uri="{FF2B5EF4-FFF2-40B4-BE49-F238E27FC236}">
                <a16:creationId xmlns:a16="http://schemas.microsoft.com/office/drawing/2014/main" id="{DD53AE34-8639-7249-8057-1662BACACE74}"/>
              </a:ext>
            </a:extLst>
          </p:cNvPr>
          <p:cNvSpPr>
            <a:spLocks noGrp="1"/>
          </p:cNvSpPr>
          <p:nvPr>
            <p:ph type="subTitle" idx="1"/>
          </p:nvPr>
        </p:nvSpPr>
        <p:spPr/>
        <p:txBody>
          <a:bodyPr/>
          <a:lstStyle/>
          <a:p>
            <a:r>
              <a:rPr lang="en-US" dirty="0"/>
              <a:t>Charles Yu</a:t>
            </a:r>
          </a:p>
        </p:txBody>
      </p:sp>
    </p:spTree>
    <p:extLst>
      <p:ext uri="{BB962C8B-B14F-4D97-AF65-F5344CB8AC3E}">
        <p14:creationId xmlns:p14="http://schemas.microsoft.com/office/powerpoint/2010/main" val="4017795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E3C9-7E76-9043-93E7-78B852D41976}"/>
              </a:ext>
            </a:extLst>
          </p:cNvPr>
          <p:cNvSpPr>
            <a:spLocks noGrp="1"/>
          </p:cNvSpPr>
          <p:nvPr>
            <p:ph type="title"/>
          </p:nvPr>
        </p:nvSpPr>
        <p:spPr/>
        <p:txBody>
          <a:bodyPr/>
          <a:lstStyle/>
          <a:p>
            <a:r>
              <a:rPr lang="en-US" dirty="0"/>
              <a:t>Overview</a:t>
            </a:r>
          </a:p>
        </p:txBody>
      </p:sp>
      <p:pic>
        <p:nvPicPr>
          <p:cNvPr id="5" name="Content Placeholder 4">
            <a:extLst>
              <a:ext uri="{FF2B5EF4-FFF2-40B4-BE49-F238E27FC236}">
                <a16:creationId xmlns:a16="http://schemas.microsoft.com/office/drawing/2014/main" id="{726C2204-F0AD-554C-9D46-618E6A76D203}"/>
              </a:ext>
            </a:extLst>
          </p:cNvPr>
          <p:cNvPicPr>
            <a:picLocks noGrp="1" noChangeAspect="1"/>
          </p:cNvPicPr>
          <p:nvPr>
            <p:ph idx="1"/>
          </p:nvPr>
        </p:nvPicPr>
        <p:blipFill>
          <a:blip r:embed="rId2"/>
          <a:stretch>
            <a:fillRect/>
          </a:stretch>
        </p:blipFill>
        <p:spPr>
          <a:xfrm>
            <a:off x="927767" y="1938970"/>
            <a:ext cx="10134086" cy="2788214"/>
          </a:xfrm>
        </p:spPr>
      </p:pic>
    </p:spTree>
    <p:extLst>
      <p:ext uri="{BB962C8B-B14F-4D97-AF65-F5344CB8AC3E}">
        <p14:creationId xmlns:p14="http://schemas.microsoft.com/office/powerpoint/2010/main" val="45074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sky&#10;&#10;Description automatically generated">
            <a:extLst>
              <a:ext uri="{FF2B5EF4-FFF2-40B4-BE49-F238E27FC236}">
                <a16:creationId xmlns:a16="http://schemas.microsoft.com/office/drawing/2014/main" id="{1345B012-2C99-A24C-AF27-7152CFDFD839}"/>
              </a:ext>
            </a:extLst>
          </p:cNvPr>
          <p:cNvPicPr>
            <a:picLocks noGrp="1" noChangeAspect="1"/>
          </p:cNvPicPr>
          <p:nvPr>
            <p:ph idx="1"/>
          </p:nvPr>
        </p:nvPicPr>
        <p:blipFill>
          <a:blip r:embed="rId2"/>
          <a:stretch>
            <a:fillRect/>
          </a:stretch>
        </p:blipFill>
        <p:spPr>
          <a:xfrm>
            <a:off x="3765151" y="-269824"/>
            <a:ext cx="8426849" cy="4351338"/>
          </a:xfrm>
        </p:spPr>
      </p:pic>
      <p:sp>
        <p:nvSpPr>
          <p:cNvPr id="2" name="Title 1">
            <a:extLst>
              <a:ext uri="{FF2B5EF4-FFF2-40B4-BE49-F238E27FC236}">
                <a16:creationId xmlns:a16="http://schemas.microsoft.com/office/drawing/2014/main" id="{FEEAFD6B-636C-5546-B433-05812A612090}"/>
              </a:ext>
            </a:extLst>
          </p:cNvPr>
          <p:cNvSpPr>
            <a:spLocks noGrp="1"/>
          </p:cNvSpPr>
          <p:nvPr>
            <p:ph type="title"/>
          </p:nvPr>
        </p:nvSpPr>
        <p:spPr/>
        <p:txBody>
          <a:bodyPr/>
          <a:lstStyle/>
          <a:p>
            <a:r>
              <a:rPr lang="en-US" dirty="0"/>
              <a:t>Nomination episode</a:t>
            </a:r>
          </a:p>
        </p:txBody>
      </p:sp>
      <p:sp>
        <p:nvSpPr>
          <p:cNvPr id="6" name="TextBox 5">
            <a:extLst>
              <a:ext uri="{FF2B5EF4-FFF2-40B4-BE49-F238E27FC236}">
                <a16:creationId xmlns:a16="http://schemas.microsoft.com/office/drawing/2014/main" id="{F722EFA9-36C1-5841-8293-EE0800823EB2}"/>
              </a:ext>
            </a:extLst>
          </p:cNvPr>
          <p:cNvSpPr txBox="1"/>
          <p:nvPr/>
        </p:nvSpPr>
        <p:spPr>
          <a:xfrm>
            <a:off x="389744" y="2383436"/>
            <a:ext cx="7600013" cy="4524315"/>
          </a:xfrm>
          <a:prstGeom prst="rect">
            <a:avLst/>
          </a:prstGeom>
          <a:noFill/>
        </p:spPr>
        <p:txBody>
          <a:bodyPr wrap="square" rtlCol="0">
            <a:spAutoFit/>
          </a:bodyPr>
          <a:lstStyle/>
          <a:p>
            <a:r>
              <a:rPr lang="en-US" b="1" dirty="0"/>
              <a:t>nomination</a:t>
            </a:r>
            <a:r>
              <a:rPr lang="en-US" dirty="0"/>
              <a:t> – container for the episode</a:t>
            </a:r>
            <a:br>
              <a:rPr lang="en-US" dirty="0"/>
            </a:br>
            <a:r>
              <a:rPr lang="en-US" b="1" dirty="0"/>
              <a:t>declare candidacy</a:t>
            </a:r>
            <a:r>
              <a:rPr lang="en-US" dirty="0"/>
              <a:t> – a person declares themselves a candidate for nomination</a:t>
            </a:r>
            <a:br>
              <a:rPr lang="en-US" dirty="0"/>
            </a:br>
            <a:r>
              <a:rPr lang="en-US" b="1" dirty="0"/>
              <a:t>campaign</a:t>
            </a:r>
            <a:r>
              <a:rPr lang="en-US" dirty="0"/>
              <a:t> – a candidate campaigns throughout the political region</a:t>
            </a:r>
            <a:br>
              <a:rPr lang="en-US" dirty="0"/>
            </a:br>
            <a:r>
              <a:rPr lang="en-US" b="1" dirty="0"/>
              <a:t>debate</a:t>
            </a:r>
            <a:r>
              <a:rPr lang="en-US" dirty="0"/>
              <a:t> – a candidate attends debates with other candidates to clarify their political platform</a:t>
            </a:r>
            <a:br>
              <a:rPr lang="en-US" dirty="0"/>
            </a:br>
            <a:r>
              <a:rPr lang="en-US" b="1" dirty="0"/>
              <a:t>drop out</a:t>
            </a:r>
            <a:r>
              <a:rPr lang="en-US" dirty="0"/>
              <a:t> – a candidate may drop out of the race</a:t>
            </a:r>
            <a:br>
              <a:rPr lang="en-US" dirty="0"/>
            </a:br>
            <a:r>
              <a:rPr lang="en-US" b="1" dirty="0"/>
              <a:t>endorse candidate</a:t>
            </a:r>
            <a:r>
              <a:rPr lang="en-US" dirty="0"/>
              <a:t> – a candidate who has dropped out will typically endorse a different candidate whose views best align with theirs</a:t>
            </a:r>
            <a:br>
              <a:rPr lang="en-US" dirty="0"/>
            </a:br>
            <a:r>
              <a:rPr lang="en-US" b="1" dirty="0"/>
              <a:t>unofficially nominated</a:t>
            </a:r>
            <a:r>
              <a:rPr lang="en-US" dirty="0"/>
              <a:t> – a candidate is unofficially nominated (i.e., they received a majority of votes already)</a:t>
            </a:r>
            <a:br>
              <a:rPr lang="en-US" dirty="0"/>
            </a:br>
            <a:r>
              <a:rPr lang="en-US" b="1" dirty="0"/>
              <a:t>announce running mate</a:t>
            </a:r>
            <a:r>
              <a:rPr lang="en-US" dirty="0"/>
              <a:t> – a candidate will announce their running mate for their ticket</a:t>
            </a:r>
            <a:br>
              <a:rPr lang="en-US" dirty="0"/>
            </a:br>
            <a:r>
              <a:rPr lang="en-US" b="1" dirty="0"/>
              <a:t>party convention</a:t>
            </a:r>
            <a:r>
              <a:rPr lang="en-US" dirty="0"/>
              <a:t> – a political party will hold a convention to discuss their overall platform for the election</a:t>
            </a:r>
            <a:br>
              <a:rPr lang="en-US" dirty="0"/>
            </a:br>
            <a:r>
              <a:rPr lang="en-US" b="1" dirty="0"/>
              <a:t>officially nominated</a:t>
            </a:r>
            <a:r>
              <a:rPr lang="en-US" dirty="0"/>
              <a:t> – a candidate is officially declared a party’s nominee</a:t>
            </a:r>
            <a:br>
              <a:rPr lang="en-US" dirty="0"/>
            </a:br>
            <a:r>
              <a:rPr lang="en-US" b="1" dirty="0"/>
              <a:t>campaign</a:t>
            </a:r>
            <a:r>
              <a:rPr lang="en-US" dirty="0"/>
              <a:t> – next episode</a:t>
            </a:r>
            <a:endParaRPr lang="en-US" b="1" dirty="0"/>
          </a:p>
        </p:txBody>
      </p:sp>
    </p:spTree>
    <p:extLst>
      <p:ext uri="{BB962C8B-B14F-4D97-AF65-F5344CB8AC3E}">
        <p14:creationId xmlns:p14="http://schemas.microsoft.com/office/powerpoint/2010/main" val="427769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
          <p:cNvSpPr txBox="1">
            <a:spLocks noGrp="1"/>
          </p:cNvSpPr>
          <p:nvPr>
            <p:ph type="title"/>
          </p:nvPr>
        </p:nvSpPr>
        <p:spPr>
          <a:xfrm>
            <a:off x="385067" y="211704"/>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Onset</a:t>
            </a:r>
            <a:endParaRPr dirty="0"/>
          </a:p>
        </p:txBody>
      </p:sp>
      <p:sp>
        <p:nvSpPr>
          <p:cNvPr id="74" name="Google Shape;74;p4"/>
          <p:cNvSpPr txBox="1"/>
          <p:nvPr/>
        </p:nvSpPr>
        <p:spPr>
          <a:xfrm>
            <a:off x="446133" y="770557"/>
            <a:ext cx="11059200" cy="204051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a:solidFill>
                  <a:schemeClr val="dk1"/>
                </a:solidFill>
              </a:rPr>
              <a:t>Consume: </a:t>
            </a:r>
            <a:r>
              <a:rPr lang="en-US" sz="1400" dirty="0">
                <a:solidFill>
                  <a:schemeClr val="dk1"/>
                </a:solidFill>
              </a:rPr>
              <a:t>Consumption of a substance by an organism.</a:t>
            </a:r>
            <a:endParaRPr lang="en" sz="1400" dirty="0">
              <a:solidFill>
                <a:schemeClr val="dk1"/>
              </a:solidFill>
            </a:endParaRPr>
          </a:p>
          <a:p>
            <a:pPr>
              <a:lnSpc>
                <a:spcPct val="115000"/>
              </a:lnSpc>
              <a:buClr>
                <a:schemeClr val="dk1"/>
              </a:buClr>
              <a:buSzPts val="1100"/>
            </a:pPr>
            <a:r>
              <a:rPr lang="en" sz="1400" b="1" dirty="0">
                <a:solidFill>
                  <a:schemeClr val="dk1"/>
                </a:solidFill>
              </a:rPr>
              <a:t>Contamination: </a:t>
            </a:r>
            <a:r>
              <a:rPr lang="en-US" sz="1400" dirty="0">
                <a:solidFill>
                  <a:schemeClr val="dk1"/>
                </a:solidFill>
              </a:rPr>
              <a:t>Presence of an unwanted constituent, harmful substance or impurity in a material, physical body, or environment</a:t>
            </a:r>
            <a:endParaRPr lang="en" sz="1400" b="1" dirty="0">
              <a:solidFill>
                <a:schemeClr val="dk1"/>
              </a:solidFill>
            </a:endParaRPr>
          </a:p>
          <a:p>
            <a:pPr>
              <a:lnSpc>
                <a:spcPct val="115000"/>
              </a:lnSpc>
              <a:buClr>
                <a:schemeClr val="dk1"/>
              </a:buClr>
              <a:buSzPts val="1100"/>
            </a:pPr>
            <a:r>
              <a:rPr lang="en" sz="1400" b="1" dirty="0">
                <a:solidFill>
                  <a:schemeClr val="dk1"/>
                </a:solidFill>
              </a:rPr>
              <a:t>Infections</a:t>
            </a:r>
            <a:r>
              <a:rPr lang="en" sz="1400" dirty="0">
                <a:solidFill>
                  <a:schemeClr val="dk1"/>
                </a:solidFill>
              </a:rPr>
              <a:t>: Invasion of an organism's body tissues by the virus. People can be infected by the virus in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Early Illness</a:t>
            </a:r>
            <a:r>
              <a:rPr lang="en" sz="1400" dirty="0">
                <a:solidFill>
                  <a:schemeClr val="dk1"/>
                </a:solidFill>
              </a:rPr>
              <a:t>: Abnormal condition that negatively affects the structure or function of all or part of an organism due to the virus in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Identify Outbreak</a:t>
            </a:r>
            <a:r>
              <a:rPr lang="en" sz="1400" dirty="0">
                <a:solidFill>
                  <a:schemeClr val="dk1"/>
                </a:solidFill>
              </a:rPr>
              <a:t>: Detecting a possible outbreak. Usually accompanied by an announcement.</a:t>
            </a:r>
            <a:endParaRPr sz="1400" dirty="0">
              <a:solidFill>
                <a:schemeClr val="dk1"/>
              </a:solidFill>
            </a:endParaRPr>
          </a:p>
          <a:p>
            <a:pPr>
              <a:lnSpc>
                <a:spcPct val="115000"/>
              </a:lnSpc>
              <a:spcBef>
                <a:spcPts val="800"/>
              </a:spcBef>
            </a:pPr>
            <a:r>
              <a:rPr lang="en" sz="1400" b="1" dirty="0">
                <a:solidFill>
                  <a:schemeClr val="dk1"/>
                </a:solidFill>
              </a:rPr>
              <a:t>Alert Authorities</a:t>
            </a:r>
            <a:r>
              <a:rPr lang="en" sz="1400" dirty="0">
                <a:solidFill>
                  <a:schemeClr val="dk1"/>
                </a:solidFill>
              </a:rPr>
              <a:t>: Alerting and reporting the detected outbreak to state and local public health authorities</a:t>
            </a:r>
            <a:endParaRPr sz="2400" dirty="0"/>
          </a:p>
        </p:txBody>
      </p:sp>
      <p:pic>
        <p:nvPicPr>
          <p:cNvPr id="2" name="Picture 1">
            <a:extLst>
              <a:ext uri="{FF2B5EF4-FFF2-40B4-BE49-F238E27FC236}">
                <a16:creationId xmlns:a16="http://schemas.microsoft.com/office/drawing/2014/main" id="{75E2495C-E65A-794B-99B8-5F7CDCE3FD5D}"/>
              </a:ext>
            </a:extLst>
          </p:cNvPr>
          <p:cNvPicPr>
            <a:picLocks noChangeAspect="1"/>
          </p:cNvPicPr>
          <p:nvPr/>
        </p:nvPicPr>
        <p:blipFill>
          <a:blip r:embed="rId3"/>
          <a:stretch>
            <a:fillRect/>
          </a:stretch>
        </p:blipFill>
        <p:spPr>
          <a:xfrm>
            <a:off x="1675073" y="3245922"/>
            <a:ext cx="8332968" cy="3506393"/>
          </a:xfrm>
          <a:prstGeom prst="rect">
            <a:avLst/>
          </a:prstGeom>
        </p:spPr>
      </p:pic>
    </p:spTree>
    <p:extLst>
      <p:ext uri="{BB962C8B-B14F-4D97-AF65-F5344CB8AC3E}">
        <p14:creationId xmlns:p14="http://schemas.microsoft.com/office/powerpoint/2010/main" val="843297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6A76-CD78-A849-B271-E872D75E640C}"/>
              </a:ext>
            </a:extLst>
          </p:cNvPr>
          <p:cNvSpPr>
            <a:spLocks noGrp="1"/>
          </p:cNvSpPr>
          <p:nvPr>
            <p:ph type="title"/>
          </p:nvPr>
        </p:nvSpPr>
        <p:spPr/>
        <p:txBody>
          <a:bodyPr/>
          <a:lstStyle/>
          <a:p>
            <a:r>
              <a:rPr lang="en-US" dirty="0"/>
              <a:t>Campaign episode</a:t>
            </a:r>
          </a:p>
        </p:txBody>
      </p:sp>
      <p:pic>
        <p:nvPicPr>
          <p:cNvPr id="5" name="Content Placeholder 4" descr="A picture containing text, sky, sign&#10;&#10;Description automatically generated">
            <a:extLst>
              <a:ext uri="{FF2B5EF4-FFF2-40B4-BE49-F238E27FC236}">
                <a16:creationId xmlns:a16="http://schemas.microsoft.com/office/drawing/2014/main" id="{FE34D606-7C04-4946-A1E1-F7CCBEBA831B}"/>
              </a:ext>
            </a:extLst>
          </p:cNvPr>
          <p:cNvPicPr>
            <a:picLocks noGrp="1" noChangeAspect="1"/>
          </p:cNvPicPr>
          <p:nvPr>
            <p:ph idx="1"/>
          </p:nvPr>
        </p:nvPicPr>
        <p:blipFill>
          <a:blip r:embed="rId2"/>
          <a:stretch>
            <a:fillRect/>
          </a:stretch>
        </p:blipFill>
        <p:spPr>
          <a:xfrm>
            <a:off x="8452908" y="1975527"/>
            <a:ext cx="2900892" cy="4351338"/>
          </a:xfrm>
        </p:spPr>
      </p:pic>
      <p:sp>
        <p:nvSpPr>
          <p:cNvPr id="6" name="TextBox 5">
            <a:extLst>
              <a:ext uri="{FF2B5EF4-FFF2-40B4-BE49-F238E27FC236}">
                <a16:creationId xmlns:a16="http://schemas.microsoft.com/office/drawing/2014/main" id="{B2B3641A-E87A-3642-AA63-C02D900D6817}"/>
              </a:ext>
            </a:extLst>
          </p:cNvPr>
          <p:cNvSpPr txBox="1"/>
          <p:nvPr/>
        </p:nvSpPr>
        <p:spPr>
          <a:xfrm>
            <a:off x="389744" y="2383436"/>
            <a:ext cx="7600013" cy="3139321"/>
          </a:xfrm>
          <a:prstGeom prst="rect">
            <a:avLst/>
          </a:prstGeom>
          <a:noFill/>
        </p:spPr>
        <p:txBody>
          <a:bodyPr wrap="square" rtlCol="0">
            <a:spAutoFit/>
          </a:bodyPr>
          <a:lstStyle/>
          <a:p>
            <a:r>
              <a:rPr lang="en-US" b="1" dirty="0"/>
              <a:t>campaign (diamond shape)</a:t>
            </a:r>
            <a:r>
              <a:rPr lang="en-US" dirty="0"/>
              <a:t> – container for the episode</a:t>
            </a:r>
            <a:br>
              <a:rPr lang="en-US" dirty="0"/>
            </a:br>
            <a:r>
              <a:rPr lang="en-US" b="1" dirty="0"/>
              <a:t>speech</a:t>
            </a:r>
            <a:r>
              <a:rPr lang="en-US" dirty="0"/>
              <a:t> – a candidate will give a speech about their platform to generate hype and support</a:t>
            </a:r>
            <a:br>
              <a:rPr lang="en-US" dirty="0"/>
            </a:br>
            <a:r>
              <a:rPr lang="en-US" b="1" dirty="0"/>
              <a:t>campaign (ellipse shape)</a:t>
            </a:r>
            <a:r>
              <a:rPr lang="en-US" dirty="0"/>
              <a:t> – candidate will hold rallies or meet and greets to generate support</a:t>
            </a:r>
            <a:br>
              <a:rPr lang="en-US" dirty="0"/>
            </a:br>
            <a:r>
              <a:rPr lang="en-US" b="1" dirty="0"/>
              <a:t>fundraising</a:t>
            </a:r>
            <a:r>
              <a:rPr lang="en-US" dirty="0"/>
              <a:t> – candidate will raise funds to support their campaign</a:t>
            </a:r>
            <a:br>
              <a:rPr lang="en-US" dirty="0"/>
            </a:br>
            <a:r>
              <a:rPr lang="en-US" b="1" dirty="0"/>
              <a:t>advertising</a:t>
            </a:r>
            <a:r>
              <a:rPr lang="en-US" dirty="0"/>
              <a:t> – candidate will run advertisements to reach a wider audience</a:t>
            </a:r>
            <a:br>
              <a:rPr lang="en-US" dirty="0"/>
            </a:br>
            <a:r>
              <a:rPr lang="en-US" b="1" dirty="0"/>
              <a:t>debate</a:t>
            </a:r>
            <a:r>
              <a:rPr lang="en-US" dirty="0"/>
              <a:t> – candidate will attend debates with other candidates</a:t>
            </a:r>
            <a:br>
              <a:rPr lang="en-US" dirty="0"/>
            </a:br>
            <a:r>
              <a:rPr lang="en-US" b="1" dirty="0"/>
              <a:t>media appearance</a:t>
            </a:r>
            <a:r>
              <a:rPr lang="en-US" dirty="0"/>
              <a:t> – candidate will appear in the media via interviews and events</a:t>
            </a:r>
          </a:p>
          <a:p>
            <a:r>
              <a:rPr lang="en-US" b="1" dirty="0"/>
              <a:t>voting</a:t>
            </a:r>
            <a:r>
              <a:rPr lang="en-US" dirty="0"/>
              <a:t> – next episode</a:t>
            </a:r>
            <a:endParaRPr lang="en-US" b="1" dirty="0"/>
          </a:p>
        </p:txBody>
      </p:sp>
    </p:spTree>
    <p:extLst>
      <p:ext uri="{BB962C8B-B14F-4D97-AF65-F5344CB8AC3E}">
        <p14:creationId xmlns:p14="http://schemas.microsoft.com/office/powerpoint/2010/main" val="24473000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sky&#10;&#10;Description automatically generated">
            <a:extLst>
              <a:ext uri="{FF2B5EF4-FFF2-40B4-BE49-F238E27FC236}">
                <a16:creationId xmlns:a16="http://schemas.microsoft.com/office/drawing/2014/main" id="{E16E3C75-8C30-0647-86F2-1DFE97B694B6}"/>
              </a:ext>
            </a:extLst>
          </p:cNvPr>
          <p:cNvPicPr>
            <a:picLocks noGrp="1" noChangeAspect="1"/>
          </p:cNvPicPr>
          <p:nvPr>
            <p:ph idx="1"/>
          </p:nvPr>
        </p:nvPicPr>
        <p:blipFill>
          <a:blip r:embed="rId2"/>
          <a:stretch>
            <a:fillRect/>
          </a:stretch>
        </p:blipFill>
        <p:spPr>
          <a:xfrm>
            <a:off x="3818092" y="95977"/>
            <a:ext cx="8373908" cy="4351338"/>
          </a:xfrm>
        </p:spPr>
      </p:pic>
      <p:sp>
        <p:nvSpPr>
          <p:cNvPr id="2" name="Title 1">
            <a:extLst>
              <a:ext uri="{FF2B5EF4-FFF2-40B4-BE49-F238E27FC236}">
                <a16:creationId xmlns:a16="http://schemas.microsoft.com/office/drawing/2014/main" id="{D07FB734-807D-3644-92FE-F7E0EBE47010}"/>
              </a:ext>
            </a:extLst>
          </p:cNvPr>
          <p:cNvSpPr>
            <a:spLocks noGrp="1"/>
          </p:cNvSpPr>
          <p:nvPr>
            <p:ph type="title"/>
          </p:nvPr>
        </p:nvSpPr>
        <p:spPr/>
        <p:txBody>
          <a:bodyPr/>
          <a:lstStyle/>
          <a:p>
            <a:r>
              <a:rPr lang="en-US" dirty="0"/>
              <a:t>Vote episode</a:t>
            </a:r>
          </a:p>
        </p:txBody>
      </p:sp>
      <p:sp>
        <p:nvSpPr>
          <p:cNvPr id="6" name="TextBox 5">
            <a:extLst>
              <a:ext uri="{FF2B5EF4-FFF2-40B4-BE49-F238E27FC236}">
                <a16:creationId xmlns:a16="http://schemas.microsoft.com/office/drawing/2014/main" id="{4DD3AAF2-B087-9540-ABF1-21A854DF4B6E}"/>
              </a:ext>
            </a:extLst>
          </p:cNvPr>
          <p:cNvSpPr txBox="1"/>
          <p:nvPr/>
        </p:nvSpPr>
        <p:spPr>
          <a:xfrm>
            <a:off x="147159" y="4447315"/>
            <a:ext cx="7600013" cy="2031325"/>
          </a:xfrm>
          <a:prstGeom prst="rect">
            <a:avLst/>
          </a:prstGeom>
          <a:noFill/>
        </p:spPr>
        <p:txBody>
          <a:bodyPr wrap="square" rtlCol="0">
            <a:spAutoFit/>
          </a:bodyPr>
          <a:lstStyle/>
          <a:p>
            <a:r>
              <a:rPr lang="en-US" b="1" dirty="0"/>
              <a:t>vote</a:t>
            </a:r>
            <a:r>
              <a:rPr lang="en-US" dirty="0"/>
              <a:t> – container for the episode</a:t>
            </a:r>
            <a:br>
              <a:rPr lang="en-US" dirty="0"/>
            </a:br>
            <a:r>
              <a:rPr lang="en-US" b="1" dirty="0"/>
              <a:t>vote early</a:t>
            </a:r>
            <a:r>
              <a:rPr lang="en-US" dirty="0"/>
              <a:t> – some voters will follow a special process to vote early</a:t>
            </a:r>
            <a:br>
              <a:rPr lang="en-US" dirty="0"/>
            </a:br>
            <a:r>
              <a:rPr lang="en-US" b="1" dirty="0"/>
              <a:t>go to polling site</a:t>
            </a:r>
            <a:r>
              <a:rPr lang="en-US" dirty="0"/>
              <a:t> – some voters will vote on election day at the polling site</a:t>
            </a:r>
            <a:br>
              <a:rPr lang="en-US" dirty="0"/>
            </a:br>
            <a:r>
              <a:rPr lang="en-US" b="1" dirty="0"/>
              <a:t>mail in ballot</a:t>
            </a:r>
            <a:r>
              <a:rPr lang="en-US" dirty="0"/>
              <a:t> – some voters will mail in a ballot to vote</a:t>
            </a:r>
            <a:br>
              <a:rPr lang="en-US" dirty="0"/>
            </a:br>
            <a:r>
              <a:rPr lang="en-US" b="1" dirty="0"/>
              <a:t>votes verified</a:t>
            </a:r>
            <a:r>
              <a:rPr lang="en-US" dirty="0"/>
              <a:t> – votes are counted and verified to prevent fraud</a:t>
            </a:r>
            <a:br>
              <a:rPr lang="en-US" dirty="0"/>
            </a:br>
            <a:r>
              <a:rPr lang="en-US" b="1" dirty="0"/>
              <a:t>winner declared</a:t>
            </a:r>
            <a:r>
              <a:rPr lang="en-US" dirty="0"/>
              <a:t> – the winner of the election is declared based on the votes</a:t>
            </a:r>
          </a:p>
          <a:p>
            <a:r>
              <a:rPr lang="en-US" b="1" dirty="0"/>
              <a:t>conclude</a:t>
            </a:r>
            <a:r>
              <a:rPr lang="en-US" dirty="0"/>
              <a:t> – next episode</a:t>
            </a:r>
            <a:endParaRPr lang="en-US" b="1" dirty="0"/>
          </a:p>
        </p:txBody>
      </p:sp>
    </p:spTree>
    <p:extLst>
      <p:ext uri="{BB962C8B-B14F-4D97-AF65-F5344CB8AC3E}">
        <p14:creationId xmlns:p14="http://schemas.microsoft.com/office/powerpoint/2010/main" val="1600618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CADB-310F-D74C-8CF6-52A0F8E47C40}"/>
              </a:ext>
            </a:extLst>
          </p:cNvPr>
          <p:cNvSpPr>
            <a:spLocks noGrp="1"/>
          </p:cNvSpPr>
          <p:nvPr>
            <p:ph type="title"/>
          </p:nvPr>
        </p:nvSpPr>
        <p:spPr/>
        <p:txBody>
          <a:bodyPr/>
          <a:lstStyle/>
          <a:p>
            <a:r>
              <a:rPr lang="en-US" dirty="0"/>
              <a:t>Conclude episode</a:t>
            </a:r>
          </a:p>
        </p:txBody>
      </p:sp>
      <p:sp>
        <p:nvSpPr>
          <p:cNvPr id="6" name="TextBox 5">
            <a:extLst>
              <a:ext uri="{FF2B5EF4-FFF2-40B4-BE49-F238E27FC236}">
                <a16:creationId xmlns:a16="http://schemas.microsoft.com/office/drawing/2014/main" id="{74FF54C6-21AA-914E-9CF8-1047B470FAFE}"/>
              </a:ext>
            </a:extLst>
          </p:cNvPr>
          <p:cNvSpPr txBox="1"/>
          <p:nvPr/>
        </p:nvSpPr>
        <p:spPr>
          <a:xfrm>
            <a:off x="136143" y="1781557"/>
            <a:ext cx="4737166" cy="3139321"/>
          </a:xfrm>
          <a:prstGeom prst="rect">
            <a:avLst/>
          </a:prstGeom>
          <a:noFill/>
        </p:spPr>
        <p:txBody>
          <a:bodyPr wrap="square" rtlCol="0">
            <a:spAutoFit/>
          </a:bodyPr>
          <a:lstStyle/>
          <a:p>
            <a:r>
              <a:rPr lang="en-US" b="1" dirty="0"/>
              <a:t>conclude</a:t>
            </a:r>
            <a:r>
              <a:rPr lang="en-US" dirty="0"/>
              <a:t> – container for the episode</a:t>
            </a:r>
            <a:br>
              <a:rPr lang="en-US" dirty="0"/>
            </a:br>
            <a:r>
              <a:rPr lang="en-US" b="1" dirty="0"/>
              <a:t>inauguration</a:t>
            </a:r>
            <a:r>
              <a:rPr lang="en-US" dirty="0"/>
              <a:t> – the winner of the election is inaugurated</a:t>
            </a:r>
            <a:br>
              <a:rPr lang="en-US" dirty="0"/>
            </a:br>
            <a:r>
              <a:rPr lang="en-US" b="1" dirty="0"/>
              <a:t>deny result</a:t>
            </a:r>
            <a:r>
              <a:rPr lang="en-US" dirty="0"/>
              <a:t> – a loser of the election may deny the result of the election</a:t>
            </a:r>
            <a:br>
              <a:rPr lang="en-US" dirty="0"/>
            </a:br>
            <a:r>
              <a:rPr lang="en-US" b="1" dirty="0"/>
              <a:t>incite violence</a:t>
            </a:r>
            <a:r>
              <a:rPr lang="en-US" dirty="0"/>
              <a:t> – a loser of the election may incite violence to try to overturn the result</a:t>
            </a:r>
            <a:br>
              <a:rPr lang="en-US" dirty="0"/>
            </a:br>
            <a:r>
              <a:rPr lang="en-US" b="1" dirty="0"/>
              <a:t>lawsuit</a:t>
            </a:r>
            <a:r>
              <a:rPr lang="en-US" dirty="0"/>
              <a:t> – a loser of the election may sue in order to attempt to overturn the result</a:t>
            </a:r>
            <a:br>
              <a:rPr lang="en-US" dirty="0"/>
            </a:br>
            <a:r>
              <a:rPr lang="en-US" b="1" dirty="0"/>
              <a:t>coup d'état</a:t>
            </a:r>
            <a:r>
              <a:rPr lang="en-US" dirty="0"/>
              <a:t> – a loser of the election may attempt a coup</a:t>
            </a:r>
            <a:endParaRPr lang="en-US" b="1" dirty="0"/>
          </a:p>
        </p:txBody>
      </p:sp>
      <p:pic>
        <p:nvPicPr>
          <p:cNvPr id="8" name="Picture 7" descr="Diagram&#10;&#10;Description automatically generated">
            <a:extLst>
              <a:ext uri="{FF2B5EF4-FFF2-40B4-BE49-F238E27FC236}">
                <a16:creationId xmlns:a16="http://schemas.microsoft.com/office/drawing/2014/main" id="{323EC987-5280-6244-B222-77FBB45A91DF}"/>
              </a:ext>
            </a:extLst>
          </p:cNvPr>
          <p:cNvPicPr>
            <a:picLocks noChangeAspect="1"/>
          </p:cNvPicPr>
          <p:nvPr/>
        </p:nvPicPr>
        <p:blipFill>
          <a:blip r:embed="rId2"/>
          <a:stretch>
            <a:fillRect/>
          </a:stretch>
        </p:blipFill>
        <p:spPr>
          <a:xfrm>
            <a:off x="4949531" y="2005070"/>
            <a:ext cx="6857414" cy="3601980"/>
          </a:xfrm>
          <a:prstGeom prst="rect">
            <a:avLst/>
          </a:prstGeom>
        </p:spPr>
      </p:pic>
    </p:spTree>
    <p:extLst>
      <p:ext uri="{BB962C8B-B14F-4D97-AF65-F5344CB8AC3E}">
        <p14:creationId xmlns:p14="http://schemas.microsoft.com/office/powerpoint/2010/main" val="651751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SIN Sports_Games Schema"/>
          <p:cNvSpPr txBox="1">
            <a:spLocks noGrp="1"/>
          </p:cNvSpPr>
          <p:nvPr>
            <p:ph type="ctrTitle"/>
          </p:nvPr>
        </p:nvSpPr>
        <p:spPr>
          <a:prstGeom prst="rect">
            <a:avLst/>
          </a:prstGeom>
        </p:spPr>
        <p:txBody>
          <a:bodyPr/>
          <a:lstStyle/>
          <a:p>
            <a:r>
              <a:t>RESIN Sports_Games Schema</a:t>
            </a:r>
          </a:p>
        </p:txBody>
      </p:sp>
    </p:spTree>
    <p:extLst>
      <p:ext uri="{BB962C8B-B14F-4D97-AF65-F5344CB8AC3E}">
        <p14:creationId xmlns:p14="http://schemas.microsoft.com/office/powerpoint/2010/main" val="2219364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Overview"/>
          <p:cNvSpPr txBox="1">
            <a:spLocks noGrp="1"/>
          </p:cNvSpPr>
          <p:nvPr>
            <p:ph type="title"/>
          </p:nvPr>
        </p:nvSpPr>
        <p:spPr>
          <a:prstGeom prst="rect">
            <a:avLst/>
          </a:prstGeom>
        </p:spPr>
        <p:txBody>
          <a:bodyPr/>
          <a:lstStyle/>
          <a:p>
            <a:r>
              <a:t>Overview</a:t>
            </a:r>
          </a:p>
        </p:txBody>
      </p:sp>
      <p:pic>
        <p:nvPicPr>
          <p:cNvPr id="122" name="Image" descr="Image"/>
          <p:cNvPicPr>
            <a:picLocks noChangeAspect="1"/>
          </p:cNvPicPr>
          <p:nvPr/>
        </p:nvPicPr>
        <p:blipFill>
          <a:blip r:embed="rId2"/>
          <a:srcRect/>
          <a:stretch>
            <a:fillRect/>
          </a:stretch>
        </p:blipFill>
        <p:spPr>
          <a:xfrm>
            <a:off x="-59951" y="1400282"/>
            <a:ext cx="12119968" cy="49972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0" y="21600"/>
                </a:lnTo>
                <a:lnTo>
                  <a:pt x="10800" y="21600"/>
                </a:lnTo>
                <a:lnTo>
                  <a:pt x="21600" y="21600"/>
                </a:lnTo>
                <a:lnTo>
                  <a:pt x="21600" y="10800"/>
                </a:lnTo>
                <a:lnTo>
                  <a:pt x="21600" y="0"/>
                </a:lnTo>
                <a:lnTo>
                  <a:pt x="10800" y="0"/>
                </a:lnTo>
                <a:lnTo>
                  <a:pt x="0" y="0"/>
                </a:lnTo>
                <a:close/>
                <a:moveTo>
                  <a:pt x="18606" y="2378"/>
                </a:moveTo>
                <a:cubicBezTo>
                  <a:pt x="18612" y="2382"/>
                  <a:pt x="18619" y="2392"/>
                  <a:pt x="18623" y="2408"/>
                </a:cubicBezTo>
                <a:cubicBezTo>
                  <a:pt x="18630" y="2438"/>
                  <a:pt x="18626" y="2480"/>
                  <a:pt x="18614" y="2499"/>
                </a:cubicBezTo>
                <a:cubicBezTo>
                  <a:pt x="18601" y="2517"/>
                  <a:pt x="18584" y="2508"/>
                  <a:pt x="18576" y="2477"/>
                </a:cubicBezTo>
                <a:cubicBezTo>
                  <a:pt x="18568" y="2446"/>
                  <a:pt x="18572" y="2406"/>
                  <a:pt x="18585" y="2387"/>
                </a:cubicBezTo>
                <a:cubicBezTo>
                  <a:pt x="18591" y="2378"/>
                  <a:pt x="18599" y="2375"/>
                  <a:pt x="18606" y="2378"/>
                </a:cubicBezTo>
                <a:close/>
              </a:path>
            </a:pathLst>
          </a:custGeom>
          <a:ln w="12700">
            <a:miter lim="400000"/>
          </a:ln>
        </p:spPr>
      </p:pic>
    </p:spTree>
    <p:extLst>
      <p:ext uri="{BB962C8B-B14F-4D97-AF65-F5344CB8AC3E}">
        <p14:creationId xmlns:p14="http://schemas.microsoft.com/office/powerpoint/2010/main" val="18343119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reparation"/>
          <p:cNvSpPr txBox="1">
            <a:spLocks noGrp="1"/>
          </p:cNvSpPr>
          <p:nvPr>
            <p:ph type="title"/>
          </p:nvPr>
        </p:nvSpPr>
        <p:spPr>
          <a:prstGeom prst="rect">
            <a:avLst/>
          </a:prstGeom>
        </p:spPr>
        <p:txBody>
          <a:bodyPr/>
          <a:lstStyle/>
          <a:p>
            <a:r>
              <a:t>Preparation</a:t>
            </a:r>
          </a:p>
        </p:txBody>
      </p:sp>
      <p:pic>
        <p:nvPicPr>
          <p:cNvPr id="125" name="Image" descr="Image"/>
          <p:cNvPicPr>
            <a:picLocks noChangeAspect="1"/>
          </p:cNvPicPr>
          <p:nvPr/>
        </p:nvPicPr>
        <p:blipFill>
          <a:blip r:embed="rId2"/>
          <a:stretch>
            <a:fillRect/>
          </a:stretch>
        </p:blipFill>
        <p:spPr>
          <a:xfrm>
            <a:off x="5720812" y="1320100"/>
            <a:ext cx="6490904" cy="4217800"/>
          </a:xfrm>
          <a:prstGeom prst="rect">
            <a:avLst/>
          </a:prstGeom>
          <a:ln w="12700">
            <a:miter lim="400000"/>
          </a:ln>
        </p:spPr>
      </p:pic>
      <p:sp>
        <p:nvSpPr>
          <p:cNvPr id="126" name="Bids for hosting the event: for major sports events, such as modern Olympics games and various National Games, nations or cities should put forth bids for hosting the event.…"/>
          <p:cNvSpPr txBox="1">
            <a:spLocks noGrp="1"/>
          </p:cNvSpPr>
          <p:nvPr>
            <p:ph type="body" sz="half" idx="4294967295"/>
          </p:nvPr>
        </p:nvSpPr>
        <p:spPr>
          <a:xfrm>
            <a:off x="190990" y="1358900"/>
            <a:ext cx="5650230" cy="5342492"/>
          </a:xfrm>
          <a:prstGeom prst="rect">
            <a:avLst/>
          </a:prstGeom>
        </p:spPr>
        <p:txBody>
          <a:bodyPr>
            <a:normAutofit fontScale="55000" lnSpcReduction="20000"/>
          </a:bodyPr>
          <a:lstStyle/>
          <a:p>
            <a:pPr marL="250825" indent="-250825" defTabSz="326073">
              <a:spcBef>
                <a:spcPts val="750"/>
              </a:spcBef>
              <a:defRPr sz="3792" b="1"/>
            </a:pPr>
            <a:r>
              <a:t>Bids for hosting the event</a:t>
            </a:r>
            <a:r>
              <a:rPr b="0"/>
              <a:t>: for major sports events, such as modern Olympics games and various National Games, nations or cities should put forth bids for hosting the event.</a:t>
            </a:r>
          </a:p>
          <a:p>
            <a:pPr marL="250825" indent="-250825" defTabSz="326073">
              <a:spcBef>
                <a:spcPts val="750"/>
              </a:spcBef>
              <a:defRPr sz="3792" b="1"/>
            </a:pPr>
            <a:r>
              <a:t>Announcement of the event</a:t>
            </a:r>
            <a:r>
              <a:rPr b="0"/>
              <a:t>: the decision of bids are typically announced through a press conference.</a:t>
            </a:r>
          </a:p>
          <a:p>
            <a:pPr marL="250825" indent="-250825" defTabSz="326073">
              <a:spcBef>
                <a:spcPts val="750"/>
              </a:spcBef>
              <a:defRPr sz="3792" b="1"/>
            </a:pPr>
            <a:r>
              <a:t>Competition scheduling</a:t>
            </a:r>
            <a:r>
              <a:rPr b="0"/>
              <a:t>: to schedule the grouping and matching of participating teams, and settling down the time and location of matches.</a:t>
            </a:r>
          </a:p>
          <a:p>
            <a:pPr marL="250825" indent="-250825" defTabSz="326073">
              <a:spcBef>
                <a:spcPts val="750"/>
              </a:spcBef>
              <a:defRPr sz="3792" b="1"/>
            </a:pPr>
            <a:r>
              <a:t>Boycott the event</a:t>
            </a:r>
            <a:r>
              <a:rPr b="0"/>
              <a:t>: sometimes certain nations or individual athletes will boycott a sports game for political or humanitarian reasons.</a:t>
            </a:r>
          </a:p>
          <a:p>
            <a:pPr marL="250825" indent="-250825" defTabSz="326073">
              <a:spcBef>
                <a:spcPts val="750"/>
              </a:spcBef>
              <a:defRPr sz="3792" b="1"/>
            </a:pPr>
            <a:r>
              <a:t>Training of participating athletes</a:t>
            </a:r>
            <a:r>
              <a:rPr b="0"/>
              <a:t>: before major competitions, athletes needs specific training to achieve better performance.</a:t>
            </a:r>
          </a:p>
        </p:txBody>
      </p:sp>
    </p:spTree>
    <p:extLst>
      <p:ext uri="{BB962C8B-B14F-4D97-AF65-F5344CB8AC3E}">
        <p14:creationId xmlns:p14="http://schemas.microsoft.com/office/powerpoint/2010/main" val="425798259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ports Event"/>
          <p:cNvSpPr txBox="1">
            <a:spLocks noGrp="1"/>
          </p:cNvSpPr>
          <p:nvPr>
            <p:ph type="title"/>
          </p:nvPr>
        </p:nvSpPr>
        <p:spPr>
          <a:prstGeom prst="rect">
            <a:avLst/>
          </a:prstGeom>
        </p:spPr>
        <p:txBody>
          <a:bodyPr/>
          <a:lstStyle/>
          <a:p>
            <a:r>
              <a:t>Sports Event</a:t>
            </a:r>
          </a:p>
        </p:txBody>
      </p:sp>
      <p:pic>
        <p:nvPicPr>
          <p:cNvPr id="129" name="Image" descr="Image"/>
          <p:cNvPicPr>
            <a:picLocks noChangeAspect="1"/>
          </p:cNvPicPr>
          <p:nvPr/>
        </p:nvPicPr>
        <p:blipFill>
          <a:blip r:embed="rId2"/>
          <a:stretch>
            <a:fillRect/>
          </a:stretch>
        </p:blipFill>
        <p:spPr>
          <a:xfrm>
            <a:off x="6017816" y="1440650"/>
            <a:ext cx="6216651" cy="4184651"/>
          </a:xfrm>
          <a:prstGeom prst="rect">
            <a:avLst/>
          </a:prstGeom>
          <a:ln w="12700">
            <a:miter lim="400000"/>
          </a:ln>
        </p:spPr>
      </p:pic>
      <p:sp>
        <p:nvSpPr>
          <p:cNvPr id="130" name="Opening ceremony: opening ceremony represents the official commencement of a major sports event.…"/>
          <p:cNvSpPr txBox="1">
            <a:spLocks noGrp="1"/>
          </p:cNvSpPr>
          <p:nvPr>
            <p:ph type="body" sz="half" idx="4294967295"/>
          </p:nvPr>
        </p:nvSpPr>
        <p:spPr>
          <a:xfrm>
            <a:off x="190990" y="1358900"/>
            <a:ext cx="5650230" cy="5342492"/>
          </a:xfrm>
          <a:prstGeom prst="rect">
            <a:avLst/>
          </a:prstGeom>
        </p:spPr>
        <p:txBody>
          <a:bodyPr>
            <a:normAutofit fontScale="62500" lnSpcReduction="20000"/>
          </a:bodyPr>
          <a:lstStyle/>
          <a:p>
            <a:pPr marL="241300" indent="-241300" defTabSz="313690">
              <a:spcBef>
                <a:spcPts val="750"/>
              </a:spcBef>
              <a:defRPr sz="3648" b="1"/>
            </a:pPr>
            <a:r>
              <a:t>Opening ceremony</a:t>
            </a:r>
            <a:r>
              <a:rPr b="0"/>
              <a:t>: opening ceremony represents the official commencement of a major sports event.</a:t>
            </a:r>
          </a:p>
          <a:p>
            <a:pPr marL="241300" indent="-241300" defTabSz="313690">
              <a:spcBef>
                <a:spcPts val="750"/>
              </a:spcBef>
              <a:defRPr sz="3648" b="1"/>
            </a:pPr>
            <a:r>
              <a:t>Sports competition</a:t>
            </a:r>
            <a:r>
              <a:rPr b="0"/>
              <a:t>: a specific competition in which the participants rival with each other to win the game</a:t>
            </a:r>
          </a:p>
          <a:p>
            <a:pPr marL="241300" indent="-241300" defTabSz="313690">
              <a:spcBef>
                <a:spcPts val="750"/>
              </a:spcBef>
              <a:defRPr sz="3648" b="1"/>
            </a:pPr>
            <a:r>
              <a:t>Overtime (extra time)</a:t>
            </a:r>
            <a:r>
              <a:rPr b="0"/>
              <a:t>: Overtime or extra time is an additional period of play specified under the rules of a sport to bring a game to a decision and avoid declaring the match a tie or draw where the scores are the same.</a:t>
            </a:r>
          </a:p>
          <a:p>
            <a:pPr marL="241300" indent="-241300" defTabSz="313690">
              <a:spcBef>
                <a:spcPts val="750"/>
              </a:spcBef>
              <a:defRPr sz="3648" b="1"/>
            </a:pPr>
            <a:r>
              <a:t>Violence in sports</a:t>
            </a:r>
            <a:r>
              <a:rPr b="0"/>
              <a:t>: violent and often unnecessarily harmful intentional physical acts committed during, or motivated by, a sports game. This may include violence between athletes or fan violence.</a:t>
            </a:r>
          </a:p>
          <a:p>
            <a:pPr marL="241300" indent="-241300" defTabSz="313690">
              <a:spcBef>
                <a:spcPts val="750"/>
              </a:spcBef>
              <a:defRPr sz="3648" b="1"/>
            </a:pPr>
            <a:r>
              <a:t>Closing ceremony</a:t>
            </a:r>
            <a:r>
              <a:rPr b="0"/>
              <a:t>: the official ceremony which marks the end of the sports event.</a:t>
            </a:r>
          </a:p>
        </p:txBody>
      </p:sp>
    </p:spTree>
    <p:extLst>
      <p:ext uri="{BB962C8B-B14F-4D97-AF65-F5344CB8AC3E}">
        <p14:creationId xmlns:p14="http://schemas.microsoft.com/office/powerpoint/2010/main" val="350617622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ocial Response"/>
          <p:cNvSpPr txBox="1">
            <a:spLocks noGrp="1"/>
          </p:cNvSpPr>
          <p:nvPr>
            <p:ph type="title"/>
          </p:nvPr>
        </p:nvSpPr>
        <p:spPr>
          <a:prstGeom prst="rect">
            <a:avLst/>
          </a:prstGeom>
        </p:spPr>
        <p:txBody>
          <a:bodyPr/>
          <a:lstStyle/>
          <a:p>
            <a:r>
              <a:t>Social Response</a:t>
            </a:r>
          </a:p>
        </p:txBody>
      </p:sp>
      <p:sp>
        <p:nvSpPr>
          <p:cNvPr id="133" name="Post-match press conference: athletes and coaches are usually invited to press conference to express feelings after a match is completed.…"/>
          <p:cNvSpPr txBox="1">
            <a:spLocks noGrp="1"/>
          </p:cNvSpPr>
          <p:nvPr>
            <p:ph type="body" sz="half" idx="4294967295"/>
          </p:nvPr>
        </p:nvSpPr>
        <p:spPr>
          <a:xfrm>
            <a:off x="190990" y="1358900"/>
            <a:ext cx="5696010" cy="5329089"/>
          </a:xfrm>
          <a:prstGeom prst="rect">
            <a:avLst/>
          </a:prstGeom>
        </p:spPr>
        <p:txBody>
          <a:bodyPr>
            <a:normAutofit fontScale="55000" lnSpcReduction="20000"/>
          </a:bodyPr>
          <a:lstStyle/>
          <a:p>
            <a:pPr>
              <a:defRPr sz="4800" b="1"/>
            </a:pPr>
            <a:r>
              <a:t>Post-match press conference</a:t>
            </a:r>
            <a:r>
              <a:rPr b="0"/>
              <a:t>: athletes and coaches are usually invited to press conference to express feelings after a match is completed.</a:t>
            </a:r>
          </a:p>
          <a:p>
            <a:pPr>
              <a:defRPr sz="4800" b="1"/>
            </a:pPr>
            <a:r>
              <a:t>Fans cheering</a:t>
            </a:r>
            <a:r>
              <a:rPr b="0"/>
              <a:t>: fans of the winning team / athlete cheering to express happiness and excitement.</a:t>
            </a:r>
          </a:p>
          <a:p>
            <a:pPr>
              <a:defRPr sz="4800" b="1"/>
            </a:pPr>
            <a:r>
              <a:t>War triggered by a sports event</a:t>
            </a:r>
            <a:r>
              <a:rPr b="0"/>
              <a:t>: in very rare cases, the riots happened in a sports game will escalate to wars between participating nations, such as the 1969 Football War between El Salvador and Honduras.</a:t>
            </a:r>
          </a:p>
        </p:txBody>
      </p:sp>
      <p:pic>
        <p:nvPicPr>
          <p:cNvPr id="134" name="Image" descr="Image"/>
          <p:cNvPicPr>
            <a:picLocks noChangeAspect="1"/>
          </p:cNvPicPr>
          <p:nvPr/>
        </p:nvPicPr>
        <p:blipFill>
          <a:blip r:embed="rId2"/>
          <a:stretch>
            <a:fillRect/>
          </a:stretch>
        </p:blipFill>
        <p:spPr>
          <a:xfrm>
            <a:off x="6182477" y="1500142"/>
            <a:ext cx="5850355" cy="4301946"/>
          </a:xfrm>
          <a:prstGeom prst="rect">
            <a:avLst/>
          </a:prstGeom>
          <a:ln w="12700">
            <a:miter lim="400000"/>
          </a:ln>
        </p:spPr>
      </p:pic>
    </p:spTree>
    <p:extLst>
      <p:ext uri="{BB962C8B-B14F-4D97-AF65-F5344CB8AC3E}">
        <p14:creationId xmlns:p14="http://schemas.microsoft.com/office/powerpoint/2010/main" val="400304674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
              <a:t>RESIN Terrorist Mass Shooting Schema</a:t>
            </a:r>
            <a:br>
              <a:rPr lang="en"/>
            </a:br>
            <a:r>
              <a:rPr lang="en" sz="2133"/>
              <a:t>Quizlet 9</a:t>
            </a:r>
            <a:endParaRPr/>
          </a:p>
        </p:txBody>
      </p:sp>
      <p:sp>
        <p:nvSpPr>
          <p:cNvPr id="55" name="Google Shape;55;p13"/>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81817"/>
            </a:pPr>
            <a:r>
              <a:rPr lang="en"/>
              <a:t>Ghazaleh Kazeminejad, Sha Li, Iris Liu, Michael Regan,</a:t>
            </a:r>
            <a:endParaRPr/>
          </a:p>
          <a:p>
            <a:pPr>
              <a:lnSpc>
                <a:spcPct val="100000"/>
              </a:lnSpc>
              <a:spcBef>
                <a:spcPts val="0"/>
              </a:spcBef>
              <a:buSzPct val="181817"/>
            </a:pPr>
            <a:r>
              <a:rPr lang="en"/>
              <a:t>Susan Brown, Martha Palmer, Heng Ji</a:t>
            </a:r>
            <a:endParaRPr/>
          </a:p>
        </p:txBody>
      </p:sp>
    </p:spTree>
    <p:extLst>
      <p:ext uri="{BB962C8B-B14F-4D97-AF65-F5344CB8AC3E}">
        <p14:creationId xmlns:p14="http://schemas.microsoft.com/office/powerpoint/2010/main" val="3252999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Overview</a:t>
            </a:r>
            <a:endParaRPr/>
          </a:p>
        </p:txBody>
      </p:sp>
      <p:pic>
        <p:nvPicPr>
          <p:cNvPr id="61" name="Google Shape;61;p14"/>
          <p:cNvPicPr preferRelativeResize="0"/>
          <p:nvPr/>
        </p:nvPicPr>
        <p:blipFill>
          <a:blip r:embed="rId3">
            <a:alphaModFix/>
          </a:blip>
          <a:stretch>
            <a:fillRect/>
          </a:stretch>
        </p:blipFill>
        <p:spPr>
          <a:xfrm>
            <a:off x="303961" y="4993634"/>
            <a:ext cx="2414900" cy="1588967"/>
          </a:xfrm>
          <a:prstGeom prst="rect">
            <a:avLst/>
          </a:prstGeom>
          <a:noFill/>
          <a:ln>
            <a:noFill/>
          </a:ln>
        </p:spPr>
      </p:pic>
      <p:pic>
        <p:nvPicPr>
          <p:cNvPr id="62" name="Google Shape;62;p14"/>
          <p:cNvPicPr preferRelativeResize="0"/>
          <p:nvPr/>
        </p:nvPicPr>
        <p:blipFill>
          <a:blip r:embed="rId4">
            <a:alphaModFix/>
          </a:blip>
          <a:stretch>
            <a:fillRect/>
          </a:stretch>
        </p:blipFill>
        <p:spPr>
          <a:xfrm>
            <a:off x="3089728" y="881685"/>
            <a:ext cx="7908409" cy="5094636"/>
          </a:xfrm>
          <a:prstGeom prst="rect">
            <a:avLst/>
          </a:prstGeom>
          <a:noFill/>
          <a:ln>
            <a:noFill/>
          </a:ln>
        </p:spPr>
      </p:pic>
    </p:spTree>
    <p:extLst>
      <p:ext uri="{BB962C8B-B14F-4D97-AF65-F5344CB8AC3E}">
        <p14:creationId xmlns:p14="http://schemas.microsoft.com/office/powerpoint/2010/main" val="170502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Outbreak</a:t>
            </a:r>
            <a:endParaRPr/>
          </a:p>
        </p:txBody>
      </p:sp>
      <p:sp>
        <p:nvSpPr>
          <p:cNvPr id="81" name="Google Shape;81;p5"/>
          <p:cNvSpPr txBox="1"/>
          <p:nvPr/>
        </p:nvSpPr>
        <p:spPr>
          <a:xfrm>
            <a:off x="535867" y="1237034"/>
            <a:ext cx="11240400" cy="216209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Mutations</a:t>
            </a:r>
            <a:r>
              <a:rPr lang="en" sz="1400">
                <a:solidFill>
                  <a:schemeClr val="dk1"/>
                </a:solidFill>
              </a:rPr>
              <a:t>: The virus may undergo an alteration in the nucleotide sequence of the genome during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Infections</a:t>
            </a:r>
            <a:r>
              <a:rPr lang="en" sz="1400">
                <a:solidFill>
                  <a:schemeClr val="dk1"/>
                </a:solidFill>
              </a:rPr>
              <a:t>: Invasion of an organism's body tissues by disease-causing agents. People can be infected by the virus in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Illness</a:t>
            </a:r>
            <a:r>
              <a:rPr lang="en" sz="1400">
                <a:solidFill>
                  <a:schemeClr val="dk1"/>
                </a:solidFill>
              </a:rPr>
              <a:t>: Abnormal condition that negatively affects the structure or function of all or part of an organism due to infection of the virus in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Construction</a:t>
            </a:r>
            <a:r>
              <a:rPr lang="en" sz="1400">
                <a:solidFill>
                  <a:schemeClr val="dk1"/>
                </a:solidFill>
              </a:rPr>
              <a:t>: Field hospitals may be constructed to accommodate patients during the outbreak</a:t>
            </a:r>
            <a:endParaRPr sz="1400">
              <a:solidFill>
                <a:schemeClr val="dk1"/>
              </a:solidFill>
            </a:endParaRPr>
          </a:p>
          <a:p>
            <a:endParaRPr sz="2400"/>
          </a:p>
        </p:txBody>
      </p:sp>
      <p:pic>
        <p:nvPicPr>
          <p:cNvPr id="2" name="Picture 1">
            <a:extLst>
              <a:ext uri="{FF2B5EF4-FFF2-40B4-BE49-F238E27FC236}">
                <a16:creationId xmlns:a16="http://schemas.microsoft.com/office/drawing/2014/main" id="{A2EE2800-0966-2F4E-9989-D33C2A8283BC}"/>
              </a:ext>
            </a:extLst>
          </p:cNvPr>
          <p:cNvPicPr>
            <a:picLocks noChangeAspect="1"/>
          </p:cNvPicPr>
          <p:nvPr/>
        </p:nvPicPr>
        <p:blipFill>
          <a:blip r:embed="rId3"/>
          <a:stretch>
            <a:fillRect/>
          </a:stretch>
        </p:blipFill>
        <p:spPr>
          <a:xfrm>
            <a:off x="775684" y="3317434"/>
            <a:ext cx="10760765" cy="3067380"/>
          </a:xfrm>
          <a:prstGeom prst="rect">
            <a:avLst/>
          </a:prstGeom>
        </p:spPr>
      </p:pic>
    </p:spTree>
    <p:extLst>
      <p:ext uri="{BB962C8B-B14F-4D97-AF65-F5344CB8AC3E}">
        <p14:creationId xmlns:p14="http://schemas.microsoft.com/office/powerpoint/2010/main" val="2245222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Motive (10296)</a:t>
            </a:r>
            <a:endParaRPr/>
          </a:p>
        </p:txBody>
      </p:sp>
      <p:sp>
        <p:nvSpPr>
          <p:cNvPr id="68" name="Google Shape;68;p15"/>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Failure (10303)</a:t>
            </a:r>
            <a:r>
              <a:rPr lang="en"/>
              <a:t>: state or event of not meeting a desirable or intended objective, relative to a particular observer or belief system</a:t>
            </a:r>
            <a:endParaRPr/>
          </a:p>
          <a:p>
            <a:pPr marL="0" indent="0">
              <a:spcBef>
                <a:spcPts val="1600"/>
              </a:spcBef>
              <a:buNone/>
            </a:pPr>
            <a:r>
              <a:rPr lang="en" b="1"/>
              <a:t>Social conflict (10301)</a:t>
            </a:r>
            <a:r>
              <a:rPr lang="en"/>
              <a:t>: struggle for agency or power in society, when two or more actors oppose each other in social interaction</a:t>
            </a:r>
            <a:endParaRPr/>
          </a:p>
          <a:p>
            <a:pPr marL="0" indent="0">
              <a:spcBef>
                <a:spcPts val="1600"/>
              </a:spcBef>
              <a:spcAft>
                <a:spcPts val="1600"/>
              </a:spcAft>
              <a:buNone/>
            </a:pPr>
            <a:r>
              <a:rPr lang="en" b="1"/>
              <a:t>Revenge (10302)</a:t>
            </a:r>
            <a:r>
              <a:rPr lang="en"/>
              <a:t>: harmful action in response to a grievance</a:t>
            </a:r>
            <a:endParaRPr/>
          </a:p>
        </p:txBody>
      </p:sp>
      <p:pic>
        <p:nvPicPr>
          <p:cNvPr id="69" name="Google Shape;69;p15"/>
          <p:cNvPicPr preferRelativeResize="0"/>
          <p:nvPr/>
        </p:nvPicPr>
        <p:blipFill>
          <a:blip r:embed="rId3">
            <a:alphaModFix/>
          </a:blip>
          <a:stretch>
            <a:fillRect/>
          </a:stretch>
        </p:blipFill>
        <p:spPr>
          <a:xfrm>
            <a:off x="4362801" y="1061318"/>
            <a:ext cx="7626001" cy="4735373"/>
          </a:xfrm>
          <a:prstGeom prst="rect">
            <a:avLst/>
          </a:prstGeom>
          <a:noFill/>
          <a:ln>
            <a:noFill/>
          </a:ln>
        </p:spPr>
      </p:pic>
    </p:spTree>
    <p:extLst>
      <p:ext uri="{BB962C8B-B14F-4D97-AF65-F5344CB8AC3E}">
        <p14:creationId xmlns:p14="http://schemas.microsoft.com/office/powerpoint/2010/main" val="17475763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Planning (10297)</a:t>
            </a:r>
            <a:endParaRPr/>
          </a:p>
        </p:txBody>
      </p:sp>
      <p:sp>
        <p:nvSpPr>
          <p:cNvPr id="75" name="Google Shape;75;p16"/>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Intentional human activity (10304)</a:t>
            </a:r>
            <a:r>
              <a:rPr lang="en"/>
              <a:t>: human activity driven by purposeful motives</a:t>
            </a:r>
            <a:endParaRPr/>
          </a:p>
          <a:p>
            <a:pPr marL="0" indent="0">
              <a:spcBef>
                <a:spcPts val="1600"/>
              </a:spcBef>
              <a:buNone/>
            </a:pPr>
            <a:r>
              <a:rPr lang="en" b="1"/>
              <a:t>Decision (10305)</a:t>
            </a:r>
            <a:r>
              <a:rPr lang="en"/>
              <a:t>: result of deliberation</a:t>
            </a:r>
            <a:endParaRPr/>
          </a:p>
          <a:p>
            <a:pPr marL="0" indent="0">
              <a:spcBef>
                <a:spcPts val="1600"/>
              </a:spcBef>
              <a:buNone/>
            </a:pPr>
            <a:r>
              <a:rPr lang="en" b="1"/>
              <a:t>Buy (10306)</a:t>
            </a:r>
            <a:r>
              <a:rPr lang="en"/>
              <a:t>: purchase weapon for crime</a:t>
            </a:r>
            <a:endParaRPr/>
          </a:p>
          <a:p>
            <a:pPr marL="0" indent="0">
              <a:spcBef>
                <a:spcPts val="1600"/>
              </a:spcBef>
              <a:spcAft>
                <a:spcPts val="1600"/>
              </a:spcAft>
              <a:buNone/>
            </a:pPr>
            <a:r>
              <a:rPr lang="en" b="1"/>
              <a:t>Announcement (10307)</a:t>
            </a:r>
            <a:r>
              <a:rPr lang="en"/>
              <a:t>: printed, spoken, or published statement or notice of intent of mass shooting</a:t>
            </a:r>
            <a:endParaRPr/>
          </a:p>
        </p:txBody>
      </p:sp>
      <p:pic>
        <p:nvPicPr>
          <p:cNvPr id="76" name="Google Shape;76;p16"/>
          <p:cNvPicPr preferRelativeResize="0"/>
          <p:nvPr/>
        </p:nvPicPr>
        <p:blipFill>
          <a:blip r:embed="rId3">
            <a:alphaModFix/>
          </a:blip>
          <a:stretch>
            <a:fillRect/>
          </a:stretch>
        </p:blipFill>
        <p:spPr>
          <a:xfrm>
            <a:off x="4362801" y="1659884"/>
            <a:ext cx="7625999" cy="3538243"/>
          </a:xfrm>
          <a:prstGeom prst="rect">
            <a:avLst/>
          </a:prstGeom>
          <a:noFill/>
          <a:ln>
            <a:noFill/>
          </a:ln>
        </p:spPr>
      </p:pic>
    </p:spTree>
    <p:extLst>
      <p:ext uri="{BB962C8B-B14F-4D97-AF65-F5344CB8AC3E}">
        <p14:creationId xmlns:p14="http://schemas.microsoft.com/office/powerpoint/2010/main" val="3018332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rmAutofit/>
          </a:bodyPr>
          <a:lstStyle/>
          <a:p>
            <a:r>
              <a:rPr lang="en"/>
              <a:t>Attack (10298)</a:t>
            </a:r>
            <a:endParaRPr/>
          </a:p>
        </p:txBody>
      </p:sp>
      <p:sp>
        <p:nvSpPr>
          <p:cNvPr id="82" name="Google Shape;82;p17"/>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lnSpcReduction="10000"/>
          </a:bodyPr>
          <a:lstStyle/>
          <a:p>
            <a:pPr marL="0" indent="0">
              <a:buNone/>
            </a:pPr>
            <a:r>
              <a:rPr lang="en" b="1"/>
              <a:t>Motion (10308)</a:t>
            </a:r>
            <a:r>
              <a:rPr lang="en"/>
              <a:t>: change in position of an object over time; a body is said to be in motion if it changes its position with respect to its immediate surroundings</a:t>
            </a:r>
            <a:endParaRPr/>
          </a:p>
          <a:p>
            <a:pPr marL="0" indent="0">
              <a:spcBef>
                <a:spcPts val="1600"/>
              </a:spcBef>
              <a:buNone/>
            </a:pPr>
            <a:r>
              <a:rPr lang="en" b="1"/>
              <a:t>Gun violence (10309)</a:t>
            </a:r>
            <a:r>
              <a:rPr lang="en"/>
              <a:t>: broadly defined as violence committed with the use of a gun</a:t>
            </a:r>
            <a:endParaRPr/>
          </a:p>
          <a:p>
            <a:pPr marL="0" indent="0">
              <a:spcBef>
                <a:spcPts val="1600"/>
              </a:spcBef>
              <a:buNone/>
            </a:pPr>
            <a:r>
              <a:rPr lang="en" b="1"/>
              <a:t>Injury (10312)</a:t>
            </a:r>
            <a:r>
              <a:rPr lang="en"/>
              <a:t>: physiological wound caused by shooter</a:t>
            </a:r>
            <a:endParaRPr/>
          </a:p>
          <a:p>
            <a:pPr marL="0" indent="0">
              <a:spcBef>
                <a:spcPts val="1600"/>
              </a:spcBef>
              <a:buNone/>
            </a:pPr>
            <a:r>
              <a:rPr lang="en" b="1"/>
              <a:t>Killing (10311)</a:t>
            </a:r>
            <a:r>
              <a:rPr lang="en"/>
              <a:t>: act of killing a living being</a:t>
            </a:r>
            <a:endParaRPr/>
          </a:p>
          <a:p>
            <a:pPr marL="0" indent="0">
              <a:spcBef>
                <a:spcPts val="1600"/>
              </a:spcBef>
              <a:buNone/>
            </a:pPr>
            <a:r>
              <a:rPr lang="en" b="1"/>
              <a:t>Survival (10313)</a:t>
            </a:r>
            <a:r>
              <a:rPr lang="en"/>
              <a:t>: act of being still alive after a threatening or dangerous situation</a:t>
            </a:r>
            <a:endParaRPr/>
          </a:p>
          <a:p>
            <a:pPr marL="0" indent="0">
              <a:spcBef>
                <a:spcPts val="1600"/>
              </a:spcBef>
              <a:spcAft>
                <a:spcPts val="1600"/>
              </a:spcAft>
              <a:buNone/>
            </a:pPr>
            <a:r>
              <a:rPr lang="en" b="1"/>
              <a:t>Violent death (10310)</a:t>
            </a:r>
            <a:r>
              <a:rPr lang="en"/>
              <a:t>: death caused by violence through the shooting</a:t>
            </a:r>
            <a:endParaRPr/>
          </a:p>
        </p:txBody>
      </p:sp>
      <p:pic>
        <p:nvPicPr>
          <p:cNvPr id="83" name="Google Shape;83;p17"/>
          <p:cNvPicPr preferRelativeResize="0"/>
          <p:nvPr/>
        </p:nvPicPr>
        <p:blipFill>
          <a:blip r:embed="rId3">
            <a:alphaModFix/>
          </a:blip>
          <a:stretch>
            <a:fillRect/>
          </a:stretch>
        </p:blipFill>
        <p:spPr>
          <a:xfrm>
            <a:off x="4362801" y="1464785"/>
            <a:ext cx="7626001" cy="3928433"/>
          </a:xfrm>
          <a:prstGeom prst="rect">
            <a:avLst/>
          </a:prstGeom>
          <a:noFill/>
          <a:ln>
            <a:noFill/>
          </a:ln>
        </p:spPr>
      </p:pic>
    </p:spTree>
    <p:extLst>
      <p:ext uri="{BB962C8B-B14F-4D97-AF65-F5344CB8AC3E}">
        <p14:creationId xmlns:p14="http://schemas.microsoft.com/office/powerpoint/2010/main" val="1468013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740800"/>
            <a:ext cx="4873200" cy="1007600"/>
          </a:xfrm>
          <a:prstGeom prst="rect">
            <a:avLst/>
          </a:prstGeom>
        </p:spPr>
        <p:txBody>
          <a:bodyPr spcFirstLastPara="1" vert="horz" wrap="square" lIns="121900" tIns="121900" rIns="121900" bIns="121900" rtlCol="0" anchor="b" anchorCtr="0">
            <a:normAutofit/>
          </a:bodyPr>
          <a:lstStyle/>
          <a:p>
            <a:r>
              <a:rPr lang="en"/>
              <a:t>Medical Response (10299)</a:t>
            </a:r>
            <a:endParaRPr/>
          </a:p>
        </p:txBody>
      </p:sp>
      <p:sp>
        <p:nvSpPr>
          <p:cNvPr id="89" name="Google Shape;89;p18"/>
          <p:cNvSpPr txBox="1">
            <a:spLocks noGrp="1"/>
          </p:cNvSpPr>
          <p:nvPr>
            <p:ph type="body" idx="1"/>
          </p:nvPr>
        </p:nvSpPr>
        <p:spPr>
          <a:xfrm>
            <a:off x="415600" y="1852800"/>
            <a:ext cx="3744000" cy="4239200"/>
          </a:xfrm>
          <a:prstGeom prst="rect">
            <a:avLst/>
          </a:prstGeom>
        </p:spPr>
        <p:txBody>
          <a:bodyPr spcFirstLastPara="1" vert="horz" wrap="square" lIns="121900" tIns="121900" rIns="121900" bIns="121900" rtlCol="0" anchor="t" anchorCtr="0">
            <a:normAutofit/>
          </a:bodyPr>
          <a:lstStyle/>
          <a:p>
            <a:pPr marL="0" indent="0">
              <a:buNone/>
            </a:pPr>
            <a:r>
              <a:rPr lang="en" b="1"/>
              <a:t>Emergency call (10314)</a:t>
            </a:r>
            <a:r>
              <a:rPr lang="en"/>
              <a:t>: way of contacting an emergency call center usually by a phone to an emergency telephone number</a:t>
            </a:r>
            <a:endParaRPr/>
          </a:p>
          <a:p>
            <a:pPr marL="0" indent="0">
              <a:spcBef>
                <a:spcPts val="1600"/>
              </a:spcBef>
              <a:buNone/>
            </a:pPr>
            <a:r>
              <a:rPr lang="en" b="1"/>
              <a:t>Driving (10315)</a:t>
            </a:r>
            <a:r>
              <a:rPr lang="en"/>
              <a:t>: operation of a vehicle to the crime scene</a:t>
            </a:r>
            <a:endParaRPr/>
          </a:p>
          <a:p>
            <a:pPr marL="0" indent="0">
              <a:spcBef>
                <a:spcPts val="1600"/>
              </a:spcBef>
              <a:buNone/>
            </a:pPr>
            <a:r>
              <a:rPr lang="en" b="1"/>
              <a:t>First aid (10316)</a:t>
            </a:r>
            <a:r>
              <a:rPr lang="en"/>
              <a:t>: first and immediate assistance given to any person suffering from shooting injury</a:t>
            </a:r>
            <a:endParaRPr/>
          </a:p>
          <a:p>
            <a:pPr marL="0" indent="0">
              <a:spcBef>
                <a:spcPts val="1600"/>
              </a:spcBef>
              <a:spcAft>
                <a:spcPts val="1600"/>
              </a:spcAft>
              <a:buNone/>
            </a:pPr>
            <a:r>
              <a:rPr lang="en" b="1"/>
              <a:t>Rescue (10317)</a:t>
            </a:r>
            <a:r>
              <a:rPr lang="en"/>
              <a:t>: comprises responsive operations that usually involve the saving of life, or prevention of injury</a:t>
            </a:r>
            <a:endParaRPr/>
          </a:p>
        </p:txBody>
      </p:sp>
      <p:pic>
        <p:nvPicPr>
          <p:cNvPr id="90" name="Google Shape;90;p18"/>
          <p:cNvPicPr preferRelativeResize="0"/>
          <p:nvPr/>
        </p:nvPicPr>
        <p:blipFill>
          <a:blip r:embed="rId3">
            <a:alphaModFix/>
          </a:blip>
          <a:stretch>
            <a:fillRect/>
          </a:stretch>
        </p:blipFill>
        <p:spPr>
          <a:xfrm>
            <a:off x="4362800" y="2279634"/>
            <a:ext cx="7626000" cy="3385533"/>
          </a:xfrm>
          <a:prstGeom prst="rect">
            <a:avLst/>
          </a:prstGeom>
          <a:noFill/>
          <a:ln>
            <a:noFill/>
          </a:ln>
        </p:spPr>
      </p:pic>
    </p:spTree>
    <p:extLst>
      <p:ext uri="{BB962C8B-B14F-4D97-AF65-F5344CB8AC3E}">
        <p14:creationId xmlns:p14="http://schemas.microsoft.com/office/powerpoint/2010/main" val="2108306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15600" y="-117067"/>
            <a:ext cx="6489600" cy="1007600"/>
          </a:xfrm>
          <a:prstGeom prst="rect">
            <a:avLst/>
          </a:prstGeom>
        </p:spPr>
        <p:txBody>
          <a:bodyPr spcFirstLastPara="1" vert="horz" wrap="square" lIns="121900" tIns="121900" rIns="121900" bIns="121900" rtlCol="0" anchor="b" anchorCtr="0">
            <a:normAutofit/>
          </a:bodyPr>
          <a:lstStyle/>
          <a:p>
            <a:r>
              <a:rPr lang="en"/>
              <a:t>Criminal Investigation (10300)</a:t>
            </a:r>
            <a:endParaRPr/>
          </a:p>
        </p:txBody>
      </p:sp>
      <p:sp>
        <p:nvSpPr>
          <p:cNvPr id="96" name="Google Shape;96;p19"/>
          <p:cNvSpPr txBox="1">
            <a:spLocks noGrp="1"/>
          </p:cNvSpPr>
          <p:nvPr>
            <p:ph type="body" idx="1"/>
          </p:nvPr>
        </p:nvSpPr>
        <p:spPr>
          <a:xfrm>
            <a:off x="78600" y="4694767"/>
            <a:ext cx="5990000" cy="2163200"/>
          </a:xfrm>
          <a:prstGeom prst="rect">
            <a:avLst/>
          </a:prstGeom>
        </p:spPr>
        <p:txBody>
          <a:bodyPr spcFirstLastPara="1" vert="horz" wrap="square" lIns="121900" tIns="121900" rIns="121900" bIns="121900" rtlCol="0" anchor="t" anchorCtr="0">
            <a:normAutofit fontScale="92500" lnSpcReduction="10000"/>
          </a:bodyPr>
          <a:lstStyle/>
          <a:p>
            <a:pPr marL="0" indent="0">
              <a:lnSpc>
                <a:spcPct val="80000"/>
              </a:lnSpc>
              <a:buSzPts val="935"/>
              <a:buNone/>
            </a:pPr>
            <a:r>
              <a:rPr lang="en" sz="1093" b="1"/>
              <a:t>Accusation (10318)</a:t>
            </a:r>
            <a:r>
              <a:rPr lang="en" sz="1093"/>
              <a:t>: act of accusing or charging another with a crime</a:t>
            </a:r>
            <a:endParaRPr sz="1093"/>
          </a:p>
          <a:p>
            <a:pPr marL="0" indent="0">
              <a:lnSpc>
                <a:spcPct val="80000"/>
              </a:lnSpc>
              <a:spcBef>
                <a:spcPts val="1333"/>
              </a:spcBef>
              <a:buSzPts val="935"/>
              <a:buNone/>
            </a:pPr>
            <a:r>
              <a:rPr lang="en" sz="1093" b="1"/>
              <a:t>Arrest (10319)</a:t>
            </a:r>
            <a:r>
              <a:rPr lang="en" sz="1093"/>
              <a:t>: detention of a person and taking them into custody, usually because it has been suspected of committing a crime</a:t>
            </a:r>
            <a:endParaRPr sz="1093"/>
          </a:p>
          <a:p>
            <a:pPr marL="0" indent="0">
              <a:lnSpc>
                <a:spcPct val="80000"/>
              </a:lnSpc>
              <a:spcBef>
                <a:spcPts val="1333"/>
              </a:spcBef>
              <a:buSzPts val="935"/>
              <a:buNone/>
            </a:pPr>
            <a:r>
              <a:rPr lang="en" sz="1093" b="1"/>
              <a:t>Detention (10320)</a:t>
            </a:r>
            <a:r>
              <a:rPr lang="en" sz="1093"/>
              <a:t>: removal of the freedom of liberty by a state</a:t>
            </a:r>
            <a:endParaRPr sz="1093"/>
          </a:p>
          <a:p>
            <a:pPr marL="0" indent="0">
              <a:lnSpc>
                <a:spcPct val="80000"/>
              </a:lnSpc>
              <a:spcBef>
                <a:spcPts val="1333"/>
              </a:spcBef>
              <a:buSzPts val="935"/>
              <a:buNone/>
            </a:pPr>
            <a:r>
              <a:rPr lang="en" sz="1093" b="1"/>
              <a:t>Conviction (10321)</a:t>
            </a:r>
            <a:r>
              <a:rPr lang="en" sz="1093"/>
              <a:t>: verdict that results when a court of law finds a defendant guilty of a crime</a:t>
            </a:r>
            <a:endParaRPr sz="1093"/>
          </a:p>
          <a:p>
            <a:pPr marL="0" indent="0">
              <a:lnSpc>
                <a:spcPct val="80000"/>
              </a:lnSpc>
              <a:spcBef>
                <a:spcPts val="1333"/>
              </a:spcBef>
              <a:buSzPts val="935"/>
              <a:buNone/>
            </a:pPr>
            <a:r>
              <a:rPr lang="en" sz="1093" b="1"/>
              <a:t>Plea (10322)</a:t>
            </a:r>
            <a:r>
              <a:rPr lang="en" sz="1093"/>
              <a:t>: answer to a claim made by someone in a criminal case under common law using the adversarial system</a:t>
            </a:r>
            <a:endParaRPr sz="1093"/>
          </a:p>
          <a:p>
            <a:pPr marL="0" indent="0">
              <a:lnSpc>
                <a:spcPct val="80000"/>
              </a:lnSpc>
              <a:spcBef>
                <a:spcPts val="1333"/>
              </a:spcBef>
              <a:spcAft>
                <a:spcPts val="1333"/>
              </a:spcAft>
              <a:buSzPts val="935"/>
              <a:buNone/>
            </a:pPr>
            <a:r>
              <a:rPr lang="en" sz="1093" b="1"/>
              <a:t>Trial (10323)</a:t>
            </a:r>
            <a:r>
              <a:rPr lang="en" sz="1093"/>
              <a:t>: coming together of parties to a dispute, to present information in a tribunal</a:t>
            </a:r>
            <a:endParaRPr sz="1093"/>
          </a:p>
        </p:txBody>
      </p:sp>
      <p:pic>
        <p:nvPicPr>
          <p:cNvPr id="97" name="Google Shape;97;p19"/>
          <p:cNvPicPr preferRelativeResize="0"/>
          <p:nvPr/>
        </p:nvPicPr>
        <p:blipFill>
          <a:blip r:embed="rId3">
            <a:alphaModFix/>
          </a:blip>
          <a:stretch>
            <a:fillRect/>
          </a:stretch>
        </p:blipFill>
        <p:spPr>
          <a:xfrm>
            <a:off x="1158680" y="890533"/>
            <a:ext cx="9874657" cy="3804235"/>
          </a:xfrm>
          <a:prstGeom prst="rect">
            <a:avLst/>
          </a:prstGeom>
          <a:noFill/>
          <a:ln>
            <a:noFill/>
          </a:ln>
        </p:spPr>
      </p:pic>
      <p:sp>
        <p:nvSpPr>
          <p:cNvPr id="98" name="Google Shape;98;p19"/>
          <p:cNvSpPr txBox="1">
            <a:spLocks noGrp="1"/>
          </p:cNvSpPr>
          <p:nvPr>
            <p:ph type="body" idx="1"/>
          </p:nvPr>
        </p:nvSpPr>
        <p:spPr>
          <a:xfrm>
            <a:off x="6068797" y="4694767"/>
            <a:ext cx="5990000" cy="2163200"/>
          </a:xfrm>
          <a:prstGeom prst="rect">
            <a:avLst/>
          </a:prstGeom>
        </p:spPr>
        <p:txBody>
          <a:bodyPr spcFirstLastPara="1" vert="horz" wrap="square" lIns="121900" tIns="121900" rIns="121900" bIns="121900" rtlCol="0" anchor="t" anchorCtr="0">
            <a:normAutofit lnSpcReduction="10000"/>
          </a:bodyPr>
          <a:lstStyle/>
          <a:p>
            <a:pPr marL="0" indent="0">
              <a:lnSpc>
                <a:spcPct val="100000"/>
              </a:lnSpc>
              <a:buNone/>
            </a:pPr>
            <a:r>
              <a:rPr lang="en" sz="1067" b="1"/>
              <a:t>Legal hearing (10324)</a:t>
            </a:r>
            <a:r>
              <a:rPr lang="en" sz="1067"/>
              <a:t>: A legal hearing about the crime</a:t>
            </a:r>
            <a:endParaRPr sz="1067"/>
          </a:p>
          <a:p>
            <a:pPr marL="0" indent="0">
              <a:lnSpc>
                <a:spcPct val="100000"/>
              </a:lnSpc>
              <a:spcBef>
                <a:spcPts val="1333"/>
              </a:spcBef>
              <a:buNone/>
            </a:pPr>
            <a:r>
              <a:rPr lang="en" sz="1067" b="1"/>
              <a:t>Court decision (10325)</a:t>
            </a:r>
            <a:r>
              <a:rPr lang="en" sz="1067"/>
              <a:t>: formal decision made by a court</a:t>
            </a:r>
            <a:endParaRPr sz="1067"/>
          </a:p>
          <a:p>
            <a:pPr marL="0" indent="0">
              <a:lnSpc>
                <a:spcPct val="100000"/>
              </a:lnSpc>
              <a:spcBef>
                <a:spcPts val="1333"/>
              </a:spcBef>
              <a:buNone/>
            </a:pPr>
            <a:r>
              <a:rPr lang="en" sz="1067" b="1"/>
              <a:t>Acquittal (10327)</a:t>
            </a:r>
            <a:r>
              <a:rPr lang="en" sz="1067"/>
              <a:t>: the legal result of a verdict of not guilty</a:t>
            </a:r>
            <a:endParaRPr sz="1067"/>
          </a:p>
          <a:p>
            <a:pPr marL="0" indent="0">
              <a:lnSpc>
                <a:spcPct val="100000"/>
              </a:lnSpc>
              <a:spcBef>
                <a:spcPts val="1333"/>
              </a:spcBef>
              <a:buNone/>
            </a:pPr>
            <a:r>
              <a:rPr lang="en" sz="1067" b="1"/>
              <a:t>Sentence (10326)</a:t>
            </a:r>
            <a:r>
              <a:rPr lang="en" sz="1067"/>
              <a:t>: decree of punishment in law</a:t>
            </a:r>
            <a:endParaRPr sz="1067"/>
          </a:p>
          <a:p>
            <a:pPr marL="0" indent="0">
              <a:lnSpc>
                <a:spcPct val="100000"/>
              </a:lnSpc>
              <a:spcBef>
                <a:spcPts val="1333"/>
              </a:spcBef>
              <a:buNone/>
            </a:pPr>
            <a:r>
              <a:rPr lang="en" sz="1067" b="1"/>
              <a:t>Imprisonment (10328)</a:t>
            </a:r>
            <a:r>
              <a:rPr lang="en" sz="1067"/>
              <a:t>: restraint of a person's liberty by judicial or other detention</a:t>
            </a:r>
            <a:endParaRPr sz="1067"/>
          </a:p>
          <a:p>
            <a:pPr marL="0" indent="0">
              <a:lnSpc>
                <a:spcPct val="100000"/>
              </a:lnSpc>
              <a:spcBef>
                <a:spcPts val="1333"/>
              </a:spcBef>
              <a:spcAft>
                <a:spcPts val="1333"/>
              </a:spcAft>
              <a:buNone/>
            </a:pPr>
            <a:r>
              <a:rPr lang="en" sz="1067" b="1"/>
              <a:t>Execution (10329)</a:t>
            </a:r>
            <a:r>
              <a:rPr lang="en" sz="1067"/>
              <a:t>: homicide as capital punishment</a:t>
            </a:r>
            <a:endParaRPr sz="1067"/>
          </a:p>
        </p:txBody>
      </p:sp>
    </p:spTree>
    <p:extLst>
      <p:ext uri="{BB962C8B-B14F-4D97-AF65-F5344CB8AC3E}">
        <p14:creationId xmlns:p14="http://schemas.microsoft.com/office/powerpoint/2010/main" val="2030895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90D40-DEE3-8A41-93A4-71C64E7141DA}"/>
              </a:ext>
            </a:extLst>
          </p:cNvPr>
          <p:cNvSpPr>
            <a:spLocks noGrp="1"/>
          </p:cNvSpPr>
          <p:nvPr>
            <p:ph type="ctrTitle"/>
          </p:nvPr>
        </p:nvSpPr>
        <p:spPr/>
        <p:txBody>
          <a:bodyPr/>
          <a:lstStyle/>
          <a:p>
            <a:r>
              <a:rPr kumimoji="1" lang="en" altLang="zh-CN" b="1" dirty="0"/>
              <a:t>RESIN Civil</a:t>
            </a:r>
            <a:r>
              <a:rPr kumimoji="1" lang="zh-CN" altLang="en-US" b="1" dirty="0"/>
              <a:t> </a:t>
            </a:r>
            <a:r>
              <a:rPr kumimoji="1" lang="en-US" altLang="zh-CN" b="1" dirty="0"/>
              <a:t>Unrest</a:t>
            </a:r>
            <a:r>
              <a:rPr kumimoji="1" lang="zh-CN" altLang="en-US" b="1" dirty="0"/>
              <a:t> </a:t>
            </a:r>
            <a:r>
              <a:rPr kumimoji="1" lang="en" altLang="zh-CN" b="1" dirty="0"/>
              <a:t>Schema</a:t>
            </a:r>
            <a:endParaRPr kumimoji="1" lang="zh-CN" altLang="en-US" b="1" dirty="0"/>
          </a:p>
        </p:txBody>
      </p:sp>
    </p:spTree>
    <p:extLst>
      <p:ext uri="{BB962C8B-B14F-4D97-AF65-F5344CB8AC3E}">
        <p14:creationId xmlns:p14="http://schemas.microsoft.com/office/powerpoint/2010/main" val="1600570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Overview</a:t>
            </a:r>
            <a:endParaRPr kumimoji="1" lang="zh-CN" altLang="en-US" b="1" dirty="0"/>
          </a:p>
        </p:txBody>
      </p:sp>
      <p:pic>
        <p:nvPicPr>
          <p:cNvPr id="5" name="图片 4">
            <a:extLst>
              <a:ext uri="{FF2B5EF4-FFF2-40B4-BE49-F238E27FC236}">
                <a16:creationId xmlns:a16="http://schemas.microsoft.com/office/drawing/2014/main" id="{D058EE33-D0AF-1D42-80CA-EF5D58AFEEDA}"/>
              </a:ext>
            </a:extLst>
          </p:cNvPr>
          <p:cNvPicPr>
            <a:picLocks noChangeAspect="1"/>
          </p:cNvPicPr>
          <p:nvPr/>
        </p:nvPicPr>
        <p:blipFill rotWithShape="1">
          <a:blip r:embed="rId2"/>
          <a:srcRect t="6884" b="6835"/>
          <a:stretch/>
        </p:blipFill>
        <p:spPr>
          <a:xfrm>
            <a:off x="330993" y="1482567"/>
            <a:ext cx="11530013" cy="5375433"/>
          </a:xfrm>
          <a:prstGeom prst="rect">
            <a:avLst/>
          </a:prstGeom>
        </p:spPr>
      </p:pic>
    </p:spTree>
    <p:extLst>
      <p:ext uri="{BB962C8B-B14F-4D97-AF65-F5344CB8AC3E}">
        <p14:creationId xmlns:p14="http://schemas.microsoft.com/office/powerpoint/2010/main" val="25386217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Trigger</a:t>
            </a:r>
            <a:r>
              <a:rPr kumimoji="1" lang="zh-CN" altLang="en-US" b="1" dirty="0"/>
              <a:t> </a:t>
            </a:r>
            <a:r>
              <a:rPr kumimoji="1" lang="en-US" altLang="zh-CN" b="1" dirty="0"/>
              <a:t>(</a:t>
            </a:r>
            <a:r>
              <a:rPr lang="en-US" altLang="zh-CN" dirty="0"/>
              <a:t>10544</a:t>
            </a:r>
            <a:r>
              <a:rPr kumimoji="1" lang="en-US" altLang="zh-CN" b="1" dirty="0"/>
              <a:t>)</a:t>
            </a:r>
            <a:endParaRPr kumimoji="1" lang="zh-CN" altLang="en-US" b="1" dirty="0"/>
          </a:p>
        </p:txBody>
      </p:sp>
      <p:pic>
        <p:nvPicPr>
          <p:cNvPr id="7" name="图片 6">
            <a:extLst>
              <a:ext uri="{FF2B5EF4-FFF2-40B4-BE49-F238E27FC236}">
                <a16:creationId xmlns:a16="http://schemas.microsoft.com/office/drawing/2014/main" id="{7F3A3A84-6D5F-6048-8A15-121D8697E32F}"/>
              </a:ext>
            </a:extLst>
          </p:cNvPr>
          <p:cNvPicPr>
            <a:picLocks noChangeAspect="1"/>
          </p:cNvPicPr>
          <p:nvPr/>
        </p:nvPicPr>
        <p:blipFill>
          <a:blip r:embed="rId2"/>
          <a:stretch>
            <a:fillRect/>
          </a:stretch>
        </p:blipFill>
        <p:spPr>
          <a:xfrm>
            <a:off x="7013002" y="1543745"/>
            <a:ext cx="5178998" cy="4571305"/>
          </a:xfrm>
          <a:prstGeom prst="rect">
            <a:avLst/>
          </a:prstGeom>
        </p:spPr>
      </p:pic>
      <p:sp>
        <p:nvSpPr>
          <p:cNvPr id="8" name="内容占位符 2">
            <a:extLst>
              <a:ext uri="{FF2B5EF4-FFF2-40B4-BE49-F238E27FC236}">
                <a16:creationId xmlns:a16="http://schemas.microsoft.com/office/drawing/2014/main" id="{AE534781-84DE-0A48-9653-46752ADBFCE7}"/>
              </a:ext>
            </a:extLst>
          </p:cNvPr>
          <p:cNvSpPr>
            <a:spLocks noGrp="1"/>
          </p:cNvSpPr>
          <p:nvPr>
            <p:ph idx="1"/>
          </p:nvPr>
        </p:nvSpPr>
        <p:spPr>
          <a:xfrm>
            <a:off x="838201" y="1543745"/>
            <a:ext cx="6174802" cy="4949130"/>
          </a:xfrm>
        </p:spPr>
        <p:txBody>
          <a:bodyPr>
            <a:normAutofit fontScale="92500" lnSpcReduction="20000"/>
          </a:bodyPr>
          <a:lstStyle/>
          <a:p>
            <a:pPr marL="0" indent="0">
              <a:buNone/>
            </a:pPr>
            <a:r>
              <a:rPr kumimoji="1" lang="en-US" altLang="zh-CN" b="1" dirty="0"/>
              <a:t>Crime</a:t>
            </a:r>
            <a:r>
              <a:rPr kumimoji="1" lang="zh-CN" altLang="en-US" b="1" dirty="0"/>
              <a:t> </a:t>
            </a:r>
            <a:r>
              <a:rPr kumimoji="1" lang="en-US" altLang="zh-CN" dirty="0"/>
              <a:t>(10549): </a:t>
            </a:r>
            <a:r>
              <a:rPr kumimoji="1" lang="en" altLang="zh-CN" dirty="0"/>
              <a:t>crimes that seriously threaten social security and cause widespread concern</a:t>
            </a:r>
            <a:r>
              <a:rPr kumimoji="1" lang="en-US" altLang="zh-CN" dirty="0"/>
              <a:t>s </a:t>
            </a:r>
          </a:p>
          <a:p>
            <a:pPr marL="0" indent="0">
              <a:buNone/>
            </a:pPr>
            <a:r>
              <a:rPr kumimoji="1" lang="en-US" altLang="zh-CN" b="1" dirty="0"/>
              <a:t>Election</a:t>
            </a:r>
            <a:r>
              <a:rPr kumimoji="1" lang="zh-CN" altLang="en-US" b="1" dirty="0"/>
              <a:t> </a:t>
            </a:r>
            <a:r>
              <a:rPr kumimoji="1" lang="en-US" altLang="zh-CN" dirty="0"/>
              <a:t>(</a:t>
            </a:r>
            <a:r>
              <a:rPr lang="en-US" altLang="zh-CN" dirty="0"/>
              <a:t>10552</a:t>
            </a:r>
            <a:r>
              <a:rPr kumimoji="1" lang="en-US" altLang="zh-CN" dirty="0"/>
              <a:t>):</a:t>
            </a:r>
            <a:r>
              <a:rPr kumimoji="1" lang="zh-CN" altLang="en-US" dirty="0"/>
              <a:t> </a:t>
            </a:r>
            <a:r>
              <a:rPr kumimoji="1" lang="en" altLang="zh-CN" dirty="0"/>
              <a:t>the results of the election did not meet the expectations of some people or the fairness of the election was questioned</a:t>
            </a:r>
            <a:endParaRPr kumimoji="1" lang="en-US" altLang="zh-CN" dirty="0"/>
          </a:p>
          <a:p>
            <a:pPr marL="0" indent="0">
              <a:buNone/>
            </a:pPr>
            <a:r>
              <a:rPr kumimoji="1" lang="en-US" altLang="zh-CN" b="1" dirty="0"/>
              <a:t>War</a:t>
            </a:r>
            <a:r>
              <a:rPr kumimoji="1" lang="zh-CN" altLang="en-US" b="1" dirty="0"/>
              <a:t> </a:t>
            </a:r>
            <a:r>
              <a:rPr kumimoji="1" lang="en-US" altLang="zh-CN" dirty="0"/>
              <a:t>(</a:t>
            </a:r>
            <a:r>
              <a:rPr lang="en-US" altLang="zh-CN" dirty="0"/>
              <a:t>10550</a:t>
            </a:r>
            <a:r>
              <a:rPr kumimoji="1" lang="en-US" altLang="zh-CN" dirty="0"/>
              <a:t>):</a:t>
            </a:r>
            <a:r>
              <a:rPr kumimoji="1" lang="zh-CN" altLang="en-US" dirty="0"/>
              <a:t> </a:t>
            </a:r>
            <a:r>
              <a:rPr kumimoji="1" lang="en" altLang="zh-CN" dirty="0"/>
              <a:t>people </a:t>
            </a:r>
            <a:r>
              <a:rPr kumimoji="1" lang="en-US" altLang="zh-CN" dirty="0"/>
              <a:t>suffer</a:t>
            </a:r>
            <a:r>
              <a:rPr kumimoji="1" lang="zh-CN" altLang="en-US" dirty="0"/>
              <a:t> </a:t>
            </a:r>
            <a:r>
              <a:rPr kumimoji="1" lang="en-US" altLang="zh-CN" dirty="0"/>
              <a:t>from</a:t>
            </a:r>
            <a:r>
              <a:rPr kumimoji="1" lang="zh-CN" altLang="en-US" dirty="0"/>
              <a:t> </a:t>
            </a:r>
            <a:r>
              <a:rPr kumimoji="1" lang="en" altLang="zh-CN" dirty="0"/>
              <a:t>injustice or protracted</a:t>
            </a:r>
            <a:r>
              <a:rPr kumimoji="1" lang="zh-CN" altLang="en-US" dirty="0"/>
              <a:t> </a:t>
            </a:r>
            <a:r>
              <a:rPr kumimoji="1" lang="en-US" altLang="zh-CN" dirty="0"/>
              <a:t>wars</a:t>
            </a:r>
          </a:p>
          <a:p>
            <a:pPr marL="0" indent="0">
              <a:buNone/>
            </a:pPr>
            <a:r>
              <a:rPr kumimoji="1" lang="en-US" altLang="zh-CN" b="1" dirty="0"/>
              <a:t>Legislation</a:t>
            </a:r>
            <a:r>
              <a:rPr kumimoji="1" lang="zh-CN" altLang="en-US" b="1" dirty="0"/>
              <a:t> </a:t>
            </a:r>
            <a:r>
              <a:rPr kumimoji="1" lang="en-US" altLang="zh-CN" dirty="0"/>
              <a:t>(</a:t>
            </a:r>
            <a:r>
              <a:rPr lang="en-US" altLang="zh-CN" dirty="0"/>
              <a:t>10548</a:t>
            </a:r>
            <a:r>
              <a:rPr kumimoji="1" lang="en-US" altLang="zh-CN" dirty="0"/>
              <a:t>):</a:t>
            </a:r>
            <a:r>
              <a:rPr kumimoji="1" lang="zh-CN" altLang="en-US" dirty="0"/>
              <a:t> </a:t>
            </a:r>
            <a:r>
              <a:rPr kumimoji="1" lang="en" altLang="zh-CN" dirty="0"/>
              <a:t>the legal provisions are unreasonable or against the requirements of some people</a:t>
            </a:r>
            <a:endParaRPr kumimoji="1" lang="en-US" altLang="zh-CN" dirty="0"/>
          </a:p>
          <a:p>
            <a:pPr marL="0" indent="0">
              <a:buNone/>
            </a:pPr>
            <a:r>
              <a:rPr kumimoji="1" lang="en-US" altLang="zh-CN" b="1" dirty="0"/>
              <a:t>Trial</a:t>
            </a:r>
            <a:r>
              <a:rPr kumimoji="1" lang="zh-CN" altLang="en-US" b="1" dirty="0"/>
              <a:t> </a:t>
            </a:r>
            <a:r>
              <a:rPr kumimoji="1" lang="en-US" altLang="zh-CN" dirty="0"/>
              <a:t>(</a:t>
            </a:r>
            <a:r>
              <a:rPr lang="en-US" altLang="zh-CN" dirty="0"/>
              <a:t>10551</a:t>
            </a:r>
            <a:r>
              <a:rPr kumimoji="1" lang="en-US" altLang="zh-CN" dirty="0"/>
              <a:t>):</a:t>
            </a:r>
            <a:r>
              <a:rPr kumimoji="1" lang="zh-CN" altLang="en-US" dirty="0"/>
              <a:t> </a:t>
            </a:r>
            <a:r>
              <a:rPr kumimoji="1" lang="en" altLang="zh-CN" dirty="0"/>
              <a:t>trials of legal cases do not meet </a:t>
            </a:r>
            <a:r>
              <a:rPr kumimoji="1" lang="en-US" altLang="zh-CN" dirty="0"/>
              <a:t>public</a:t>
            </a:r>
            <a:r>
              <a:rPr kumimoji="1" lang="en" altLang="zh-CN" dirty="0"/>
              <a:t> expectations</a:t>
            </a:r>
            <a:endParaRPr kumimoji="1" lang="zh-CN" altLang="en-US" dirty="0"/>
          </a:p>
        </p:txBody>
      </p:sp>
    </p:spTree>
    <p:extLst>
      <p:ext uri="{BB962C8B-B14F-4D97-AF65-F5344CB8AC3E}">
        <p14:creationId xmlns:p14="http://schemas.microsoft.com/office/powerpoint/2010/main" val="1742480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Peaceful</a:t>
            </a:r>
            <a:r>
              <a:rPr kumimoji="1" lang="zh-CN" altLang="en-US" b="1" dirty="0"/>
              <a:t> </a:t>
            </a:r>
            <a:r>
              <a:rPr kumimoji="1" lang="en-US" altLang="zh-CN" b="1" dirty="0"/>
              <a:t>Protest</a:t>
            </a:r>
            <a:r>
              <a:rPr kumimoji="1" lang="zh-CN" altLang="en-US" b="1" dirty="0"/>
              <a:t> </a:t>
            </a:r>
            <a:r>
              <a:rPr kumimoji="1" lang="en-US" altLang="zh-CN" b="1" dirty="0"/>
              <a:t>(</a:t>
            </a:r>
            <a:r>
              <a:rPr lang="en-US" altLang="zh-CN" dirty="0"/>
              <a:t>10545</a:t>
            </a:r>
            <a:r>
              <a:rPr kumimoji="1" lang="en-US" altLang="zh-CN" b="1" dirty="0"/>
              <a:t>)</a:t>
            </a:r>
            <a:endParaRPr kumimoji="1" lang="zh-CN" altLang="en-US" b="1" dirty="0"/>
          </a:p>
        </p:txBody>
      </p:sp>
      <p:pic>
        <p:nvPicPr>
          <p:cNvPr id="4" name="图片 3">
            <a:extLst>
              <a:ext uri="{FF2B5EF4-FFF2-40B4-BE49-F238E27FC236}">
                <a16:creationId xmlns:a16="http://schemas.microsoft.com/office/drawing/2014/main" id="{E4C2D7ED-4BF9-214A-AB5B-27B6EE7E9E45}"/>
              </a:ext>
            </a:extLst>
          </p:cNvPr>
          <p:cNvPicPr>
            <a:picLocks noChangeAspect="1"/>
          </p:cNvPicPr>
          <p:nvPr/>
        </p:nvPicPr>
        <p:blipFill>
          <a:blip r:embed="rId2"/>
          <a:stretch>
            <a:fillRect/>
          </a:stretch>
        </p:blipFill>
        <p:spPr>
          <a:xfrm>
            <a:off x="5899800" y="1543745"/>
            <a:ext cx="6312188" cy="3415445"/>
          </a:xfrm>
          <a:prstGeom prst="rect">
            <a:avLst/>
          </a:prstGeom>
        </p:spPr>
      </p:pic>
      <p:sp>
        <p:nvSpPr>
          <p:cNvPr id="5" name="内容占位符 2">
            <a:extLst>
              <a:ext uri="{FF2B5EF4-FFF2-40B4-BE49-F238E27FC236}">
                <a16:creationId xmlns:a16="http://schemas.microsoft.com/office/drawing/2014/main" id="{1CE09E3F-9718-7744-8246-7AF5C78A712A}"/>
              </a:ext>
            </a:extLst>
          </p:cNvPr>
          <p:cNvSpPr>
            <a:spLocks noGrp="1"/>
          </p:cNvSpPr>
          <p:nvPr>
            <p:ph idx="1"/>
          </p:nvPr>
        </p:nvSpPr>
        <p:spPr>
          <a:xfrm>
            <a:off x="366713" y="1543745"/>
            <a:ext cx="5729288" cy="4949130"/>
          </a:xfrm>
        </p:spPr>
        <p:txBody>
          <a:bodyPr>
            <a:normAutofit fontScale="85000" lnSpcReduction="20000"/>
          </a:bodyPr>
          <a:lstStyle/>
          <a:p>
            <a:pPr marL="0" indent="0">
              <a:buNone/>
            </a:pPr>
            <a:r>
              <a:rPr kumimoji="1" lang="en-US" altLang="zh-CN" b="1" dirty="0"/>
              <a:t>Inquiry</a:t>
            </a:r>
            <a:r>
              <a:rPr kumimoji="1" lang="zh-CN" altLang="en-US" b="1" dirty="0"/>
              <a:t> </a:t>
            </a:r>
            <a:r>
              <a:rPr kumimoji="1" lang="en-US" altLang="zh-CN" dirty="0"/>
              <a:t>(</a:t>
            </a:r>
            <a:r>
              <a:rPr lang="en-US" altLang="zh-CN" dirty="0"/>
              <a:t>10556</a:t>
            </a:r>
            <a:r>
              <a:rPr kumimoji="1" lang="en-US" altLang="zh-CN" dirty="0"/>
              <a:t>):</a:t>
            </a:r>
            <a:r>
              <a:rPr kumimoji="1" lang="zh-CN" altLang="en-US" dirty="0"/>
              <a:t> </a:t>
            </a:r>
            <a:r>
              <a:rPr kumimoji="1" lang="en-US" altLang="zh-CN" dirty="0"/>
              <a:t>people</a:t>
            </a:r>
            <a:r>
              <a:rPr kumimoji="1" lang="zh-CN" altLang="en-US" dirty="0"/>
              <a:t> </a:t>
            </a:r>
            <a:r>
              <a:rPr kumimoji="1" lang="en" altLang="zh-CN" dirty="0"/>
              <a:t>seek more information </a:t>
            </a:r>
            <a:r>
              <a:rPr kumimoji="1" lang="en-US" altLang="zh-CN" dirty="0"/>
              <a:t>about</a:t>
            </a:r>
            <a:r>
              <a:rPr kumimoji="1" lang="en" altLang="zh-CN" dirty="0"/>
              <a:t> </a:t>
            </a:r>
            <a:r>
              <a:rPr kumimoji="1" lang="en-US" altLang="zh-CN" dirty="0"/>
              <a:t>the</a:t>
            </a:r>
            <a:r>
              <a:rPr kumimoji="1" lang="zh-CN" altLang="en-US" dirty="0"/>
              <a:t> </a:t>
            </a:r>
            <a:r>
              <a:rPr kumimoji="1" lang="en" altLang="zh-CN" dirty="0"/>
              <a:t>trigger </a:t>
            </a:r>
          </a:p>
          <a:p>
            <a:pPr marL="0" indent="0">
              <a:buNone/>
            </a:pPr>
            <a:r>
              <a:rPr kumimoji="1" lang="en-US" altLang="zh-CN" b="1" dirty="0"/>
              <a:t>Investigation</a:t>
            </a:r>
            <a:r>
              <a:rPr kumimoji="1" lang="zh-CN" altLang="en-US" b="1" dirty="0"/>
              <a:t> </a:t>
            </a:r>
            <a:r>
              <a:rPr kumimoji="1" lang="en-US" altLang="zh-CN" dirty="0"/>
              <a:t>(</a:t>
            </a:r>
            <a:r>
              <a:rPr lang="en-US" altLang="zh-CN" dirty="0"/>
              <a:t>10557</a:t>
            </a:r>
            <a:r>
              <a:rPr kumimoji="1" lang="en-US" altLang="zh-CN" dirty="0"/>
              <a:t>):</a:t>
            </a:r>
            <a:r>
              <a:rPr kumimoji="1" lang="zh-CN" altLang="en-US" dirty="0"/>
              <a:t> </a:t>
            </a:r>
            <a:r>
              <a:rPr kumimoji="1" lang="en" altLang="zh-CN" dirty="0"/>
              <a:t>people investigate</a:t>
            </a:r>
            <a:r>
              <a:rPr kumimoji="1" lang="zh-CN" altLang="en-US" dirty="0"/>
              <a:t> </a:t>
            </a:r>
            <a:r>
              <a:rPr kumimoji="1" lang="en-US" altLang="zh-CN" dirty="0"/>
              <a:t>t</a:t>
            </a:r>
            <a:r>
              <a:rPr kumimoji="1" lang="en" altLang="zh-CN" dirty="0"/>
              <a:t>he process or truth of </a:t>
            </a:r>
            <a:r>
              <a:rPr kumimoji="1" lang="en-US" altLang="zh-CN" dirty="0"/>
              <a:t>the</a:t>
            </a:r>
            <a:r>
              <a:rPr kumimoji="1" lang="zh-CN" altLang="en-US" dirty="0"/>
              <a:t> </a:t>
            </a:r>
            <a:r>
              <a:rPr kumimoji="1" lang="en" altLang="zh-CN" dirty="0"/>
              <a:t>trigger</a:t>
            </a:r>
            <a:endParaRPr kumimoji="1" lang="en-US" altLang="zh-CN" dirty="0"/>
          </a:p>
          <a:p>
            <a:pPr marL="0" indent="0">
              <a:buNone/>
            </a:pPr>
            <a:r>
              <a:rPr kumimoji="1" lang="en-US" altLang="zh-CN" b="1" dirty="0"/>
              <a:t>Negotiation</a:t>
            </a:r>
            <a:r>
              <a:rPr kumimoji="1" lang="zh-CN" altLang="en-US" b="1" dirty="0"/>
              <a:t> </a:t>
            </a:r>
            <a:r>
              <a:rPr kumimoji="1" lang="en-US" altLang="zh-CN" dirty="0"/>
              <a:t>(</a:t>
            </a:r>
            <a:r>
              <a:rPr lang="en-US" altLang="zh-CN" dirty="0"/>
              <a:t>10555</a:t>
            </a:r>
            <a:r>
              <a:rPr kumimoji="1" lang="en-US" altLang="zh-CN" dirty="0"/>
              <a:t>):</a:t>
            </a:r>
            <a:r>
              <a:rPr kumimoji="1" lang="zh-CN" altLang="en-US" dirty="0"/>
              <a:t> </a:t>
            </a:r>
            <a:r>
              <a:rPr kumimoji="1" lang="en-US" altLang="zh-CN" dirty="0"/>
              <a:t>p</a:t>
            </a:r>
            <a:r>
              <a:rPr kumimoji="1" lang="en" altLang="zh-CN" dirty="0" err="1"/>
              <a:t>rotesters</a:t>
            </a:r>
            <a:r>
              <a:rPr kumimoji="1" lang="en" altLang="zh-CN" dirty="0"/>
              <a:t> try to communicate and negotiate to </a:t>
            </a:r>
            <a:r>
              <a:rPr kumimoji="1" lang="en-US" altLang="zh-CN" dirty="0"/>
              <a:t>look</a:t>
            </a:r>
            <a:r>
              <a:rPr kumimoji="1" lang="en" altLang="zh-CN"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solution</a:t>
            </a:r>
          </a:p>
          <a:p>
            <a:pPr marL="0" indent="0">
              <a:buNone/>
            </a:pPr>
            <a:r>
              <a:rPr kumimoji="1" lang="en-US" altLang="zh-CN" b="1" dirty="0"/>
              <a:t>Demonstration</a:t>
            </a:r>
            <a:r>
              <a:rPr kumimoji="1" lang="zh-CN" altLang="en-US" b="1" dirty="0"/>
              <a:t> </a:t>
            </a:r>
            <a:r>
              <a:rPr kumimoji="1" lang="en-US" altLang="zh-CN" dirty="0"/>
              <a:t>(</a:t>
            </a:r>
            <a:r>
              <a:rPr lang="en-US" altLang="zh-CN" dirty="0"/>
              <a:t>10535</a:t>
            </a:r>
            <a:r>
              <a:rPr kumimoji="1" lang="en-US" altLang="zh-CN" dirty="0"/>
              <a:t>):</a:t>
            </a:r>
            <a:r>
              <a:rPr kumimoji="1" lang="zh-CN" altLang="en-US" dirty="0"/>
              <a:t> </a:t>
            </a:r>
            <a:r>
              <a:rPr kumimoji="1" lang="en-US" altLang="zh-CN" dirty="0"/>
              <a:t>protest</a:t>
            </a:r>
            <a:r>
              <a:rPr kumimoji="1" lang="zh-CN" altLang="en-US" dirty="0"/>
              <a:t> </a:t>
            </a:r>
            <a:r>
              <a:rPr lang="en-US" altLang="zh-CN" dirty="0"/>
              <a:t>activity</a:t>
            </a:r>
            <a:r>
              <a:rPr lang="zh-CN" altLang="en-US" dirty="0"/>
              <a:t> </a:t>
            </a:r>
            <a:r>
              <a:rPr lang="en" altLang="zh-CN" dirty="0"/>
              <a:t>taking the form of a public gathering of people in a rally or walking in a march</a:t>
            </a:r>
            <a:endParaRPr kumimoji="1" lang="en-US" altLang="zh-CN" dirty="0"/>
          </a:p>
          <a:p>
            <a:pPr marL="0" indent="0">
              <a:buNone/>
            </a:pPr>
            <a:r>
              <a:rPr kumimoji="1" lang="en-US" altLang="zh-CN" b="1" dirty="0"/>
              <a:t>Strike</a:t>
            </a:r>
            <a:r>
              <a:rPr kumimoji="1" lang="zh-CN" altLang="en-US" b="1" dirty="0"/>
              <a:t> </a:t>
            </a:r>
            <a:r>
              <a:rPr kumimoji="1" lang="en-US" altLang="zh-CN" dirty="0"/>
              <a:t>(</a:t>
            </a:r>
            <a:r>
              <a:rPr lang="en-US" altLang="zh-CN" dirty="0"/>
              <a:t>10553</a:t>
            </a:r>
            <a:r>
              <a:rPr kumimoji="1" lang="en-US" altLang="zh-CN" dirty="0"/>
              <a:t>):</a:t>
            </a:r>
            <a:r>
              <a:rPr kumimoji="1" lang="en" altLang="zh-CN" dirty="0"/>
              <a:t> workers refuse to work as a </a:t>
            </a:r>
            <a:r>
              <a:rPr lang="en" altLang="zh-CN" dirty="0"/>
              <a:t>typical</a:t>
            </a:r>
            <a:r>
              <a:rPr lang="zh-CN" altLang="en-US" dirty="0"/>
              <a:t> </a:t>
            </a:r>
            <a:r>
              <a:rPr kumimoji="1" lang="en" altLang="zh-CN" dirty="0"/>
              <a:t>form of protest</a:t>
            </a:r>
            <a:r>
              <a:rPr kumimoji="1" lang="zh-CN" altLang="en-US" dirty="0"/>
              <a:t> </a:t>
            </a:r>
            <a:r>
              <a:rPr lang="en" altLang="zh-CN" dirty="0"/>
              <a:t>to gain a concession</a:t>
            </a:r>
          </a:p>
          <a:p>
            <a:pPr marL="0" indent="0">
              <a:buNone/>
            </a:pPr>
            <a:r>
              <a:rPr kumimoji="1" lang="en-US" altLang="zh-CN" b="1" dirty="0"/>
              <a:t>Occupation</a:t>
            </a:r>
            <a:r>
              <a:rPr kumimoji="1" lang="zh-CN" altLang="en-US" b="1" dirty="0"/>
              <a:t> </a:t>
            </a:r>
            <a:r>
              <a:rPr kumimoji="1" lang="en-US" altLang="zh-CN" dirty="0"/>
              <a:t>(</a:t>
            </a:r>
            <a:r>
              <a:rPr lang="en-US" altLang="zh-CN" dirty="0"/>
              <a:t>10554</a:t>
            </a:r>
            <a:r>
              <a:rPr kumimoji="1" lang="en-US" altLang="zh-CN" dirty="0"/>
              <a:t>):</a:t>
            </a:r>
            <a:r>
              <a:rPr kumimoji="1" lang="zh-CN" altLang="en-US" dirty="0"/>
              <a:t> </a:t>
            </a:r>
            <a:r>
              <a:rPr kumimoji="1" lang="en-US" altLang="zh-CN" dirty="0"/>
              <a:t>p</a:t>
            </a:r>
            <a:r>
              <a:rPr kumimoji="1" lang="en" altLang="zh-CN" dirty="0" err="1"/>
              <a:t>rotester</a:t>
            </a:r>
            <a:r>
              <a:rPr kumimoji="1" lang="en-US" altLang="zh-CN" dirty="0"/>
              <a:t>s</a:t>
            </a:r>
            <a:r>
              <a:rPr kumimoji="1" lang="en" altLang="zh-CN" dirty="0"/>
              <a:t> </a:t>
            </a:r>
            <a:r>
              <a:rPr lang="en-US" altLang="zh-CN" dirty="0"/>
              <a:t>hold</a:t>
            </a:r>
            <a:r>
              <a:rPr lang="en" altLang="zh-CN" dirty="0"/>
              <a:t> public spaces </a:t>
            </a:r>
            <a:r>
              <a:rPr lang="en-US" altLang="zh-CN" dirty="0"/>
              <a:t>or</a:t>
            </a:r>
            <a:r>
              <a:rPr lang="zh-CN" altLang="en-US" dirty="0"/>
              <a:t> </a:t>
            </a:r>
            <a:r>
              <a:rPr lang="en" altLang="zh-CN" dirty="0"/>
              <a:t>critical infrastructure</a:t>
            </a:r>
            <a:r>
              <a:rPr lang="zh-CN" altLang="en-US" dirty="0"/>
              <a:t> </a:t>
            </a:r>
            <a:r>
              <a:rPr lang="en-US" altLang="zh-CN" dirty="0"/>
              <a:t>a</a:t>
            </a:r>
            <a:r>
              <a:rPr lang="en" altLang="zh-CN" dirty="0"/>
              <a:t>s an act of protest</a:t>
            </a:r>
            <a:endParaRPr kumimoji="1" lang="zh-CN" altLang="en-US" dirty="0"/>
          </a:p>
        </p:txBody>
      </p:sp>
    </p:spTree>
    <p:extLst>
      <p:ext uri="{BB962C8B-B14F-4D97-AF65-F5344CB8AC3E}">
        <p14:creationId xmlns:p14="http://schemas.microsoft.com/office/powerpoint/2010/main" val="1222166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Riot</a:t>
            </a:r>
            <a:r>
              <a:rPr kumimoji="1" lang="zh-CN" altLang="en-US" b="1" dirty="0"/>
              <a:t> </a:t>
            </a:r>
            <a:r>
              <a:rPr kumimoji="1" lang="en-US" altLang="zh-CN" b="1" dirty="0"/>
              <a:t>(</a:t>
            </a:r>
            <a:r>
              <a:rPr lang="en-US" altLang="zh-CN" dirty="0"/>
              <a:t>10530</a:t>
            </a:r>
            <a:r>
              <a:rPr kumimoji="1" lang="en-US" altLang="zh-CN" b="1" dirty="0"/>
              <a:t>)</a:t>
            </a:r>
            <a:endParaRPr kumimoji="1" lang="zh-CN" altLang="en-US" b="1" dirty="0"/>
          </a:p>
        </p:txBody>
      </p:sp>
      <p:pic>
        <p:nvPicPr>
          <p:cNvPr id="4" name="图片 3">
            <a:extLst>
              <a:ext uri="{FF2B5EF4-FFF2-40B4-BE49-F238E27FC236}">
                <a16:creationId xmlns:a16="http://schemas.microsoft.com/office/drawing/2014/main" id="{20D2BF7C-8334-9242-BA67-CD9179ACC35F}"/>
              </a:ext>
            </a:extLst>
          </p:cNvPr>
          <p:cNvPicPr>
            <a:picLocks noChangeAspect="1"/>
          </p:cNvPicPr>
          <p:nvPr/>
        </p:nvPicPr>
        <p:blipFill rotWithShape="1">
          <a:blip r:embed="rId2"/>
          <a:srcRect r="513"/>
          <a:stretch/>
        </p:blipFill>
        <p:spPr>
          <a:xfrm>
            <a:off x="5493726" y="1543745"/>
            <a:ext cx="6698274" cy="3956943"/>
          </a:xfrm>
          <a:prstGeom prst="rect">
            <a:avLst/>
          </a:prstGeom>
        </p:spPr>
      </p:pic>
      <p:sp>
        <p:nvSpPr>
          <p:cNvPr id="5" name="内容占位符 2">
            <a:extLst>
              <a:ext uri="{FF2B5EF4-FFF2-40B4-BE49-F238E27FC236}">
                <a16:creationId xmlns:a16="http://schemas.microsoft.com/office/drawing/2014/main" id="{FB04FDA7-5A59-C945-B4C8-F07735674CA6}"/>
              </a:ext>
            </a:extLst>
          </p:cNvPr>
          <p:cNvSpPr>
            <a:spLocks noGrp="1"/>
          </p:cNvSpPr>
          <p:nvPr>
            <p:ph idx="1"/>
          </p:nvPr>
        </p:nvSpPr>
        <p:spPr>
          <a:xfrm>
            <a:off x="366712" y="1543745"/>
            <a:ext cx="6254805" cy="4949130"/>
          </a:xfrm>
        </p:spPr>
        <p:txBody>
          <a:bodyPr>
            <a:normAutofit fontScale="70000" lnSpcReduction="20000"/>
          </a:bodyPr>
          <a:lstStyle/>
          <a:p>
            <a:pPr marL="0" indent="0">
              <a:buNone/>
            </a:pPr>
            <a:r>
              <a:rPr kumimoji="1" lang="en-US" altLang="zh-CN" b="1" dirty="0"/>
              <a:t>Clash</a:t>
            </a:r>
            <a:r>
              <a:rPr kumimoji="1" lang="zh-CN" altLang="en-US" b="1" dirty="0"/>
              <a:t> </a:t>
            </a:r>
            <a:r>
              <a:rPr kumimoji="1" lang="en-US" altLang="zh-CN" dirty="0"/>
              <a:t>(</a:t>
            </a:r>
            <a:r>
              <a:rPr lang="en-US" altLang="zh-CN" dirty="0"/>
              <a:t>10533</a:t>
            </a:r>
            <a:r>
              <a:rPr kumimoji="1" lang="en-US" altLang="zh-CN" dirty="0"/>
              <a:t>):</a:t>
            </a:r>
            <a:r>
              <a:rPr kumimoji="1" lang="zh-CN" altLang="en-US" dirty="0"/>
              <a:t> </a:t>
            </a:r>
            <a:r>
              <a:rPr kumimoji="1" lang="en" altLang="zh-CN" dirty="0"/>
              <a:t>Protesters clash with police</a:t>
            </a:r>
          </a:p>
          <a:p>
            <a:pPr marL="0" indent="0">
              <a:buNone/>
            </a:pPr>
            <a:r>
              <a:rPr kumimoji="1" lang="en-US" altLang="zh-CN" b="1" dirty="0"/>
              <a:t>Disperse</a:t>
            </a:r>
            <a:r>
              <a:rPr kumimoji="1" lang="zh-CN" altLang="en-US" b="1" dirty="0"/>
              <a:t> </a:t>
            </a:r>
            <a:r>
              <a:rPr kumimoji="1" lang="en-US" altLang="zh-CN" dirty="0"/>
              <a:t>(</a:t>
            </a:r>
            <a:r>
              <a:rPr lang="en-US" altLang="zh-CN" dirty="0"/>
              <a:t>10537</a:t>
            </a:r>
            <a:r>
              <a:rPr kumimoji="1" lang="en-US" altLang="zh-CN" dirty="0"/>
              <a:t>):</a:t>
            </a:r>
            <a:r>
              <a:rPr kumimoji="1" lang="zh-CN" altLang="en-US" dirty="0"/>
              <a:t> </a:t>
            </a:r>
            <a:r>
              <a:rPr kumimoji="1" lang="en" altLang="zh-CN" dirty="0"/>
              <a:t>p</a:t>
            </a:r>
            <a:r>
              <a:rPr lang="en" altLang="zh-CN" dirty="0"/>
              <a:t>olice ordered the crowd to disperse</a:t>
            </a:r>
            <a:endParaRPr kumimoji="1" lang="en-US" altLang="zh-CN" dirty="0"/>
          </a:p>
          <a:p>
            <a:pPr marL="0" indent="0">
              <a:buNone/>
            </a:pPr>
            <a:r>
              <a:rPr kumimoji="1" lang="en-US" altLang="zh-CN" b="1" dirty="0"/>
              <a:t>Robbery</a:t>
            </a:r>
            <a:r>
              <a:rPr kumimoji="1" lang="zh-CN" altLang="en-US" b="1" dirty="0"/>
              <a:t> </a:t>
            </a:r>
            <a:r>
              <a:rPr kumimoji="1" lang="en-US" altLang="zh-CN" dirty="0"/>
              <a:t>(</a:t>
            </a:r>
            <a:r>
              <a:rPr lang="en-US" altLang="zh-CN" dirty="0"/>
              <a:t>10541</a:t>
            </a:r>
            <a:r>
              <a:rPr kumimoji="1" lang="en-US" altLang="zh-CN" dirty="0"/>
              <a:t>):</a:t>
            </a:r>
            <a:r>
              <a:rPr kumimoji="1" lang="zh-CN" altLang="en-US" dirty="0"/>
              <a:t> </a:t>
            </a:r>
            <a:r>
              <a:rPr kumimoji="1" lang="en-US" altLang="zh-CN" dirty="0"/>
              <a:t>p</a:t>
            </a:r>
            <a:r>
              <a:rPr kumimoji="1" lang="en" altLang="zh-CN" dirty="0" err="1"/>
              <a:t>rotesters</a:t>
            </a:r>
            <a:r>
              <a:rPr kumimoji="1" lang="en" altLang="zh-CN" dirty="0"/>
              <a:t> looted surrounding shops or residents</a:t>
            </a:r>
            <a:endParaRPr kumimoji="1" lang="en-US" altLang="zh-CN" dirty="0"/>
          </a:p>
          <a:p>
            <a:pPr marL="0" indent="0">
              <a:buNone/>
            </a:pPr>
            <a:r>
              <a:rPr kumimoji="1" lang="en-US" altLang="zh-CN" b="1" dirty="0"/>
              <a:t>Arson</a:t>
            </a:r>
            <a:r>
              <a:rPr kumimoji="1" lang="zh-CN" altLang="en-US" b="1" dirty="0"/>
              <a:t> </a:t>
            </a:r>
            <a:r>
              <a:rPr kumimoji="1" lang="en-US" altLang="zh-CN" dirty="0"/>
              <a:t>(</a:t>
            </a:r>
            <a:r>
              <a:rPr lang="en-US" altLang="zh-CN" dirty="0"/>
              <a:t>10529</a:t>
            </a:r>
            <a:r>
              <a:rPr kumimoji="1" lang="en-US" altLang="zh-CN" dirty="0"/>
              <a:t>):</a:t>
            </a:r>
            <a:r>
              <a:rPr kumimoji="1" lang="zh-CN" altLang="en-US" dirty="0"/>
              <a:t> </a:t>
            </a:r>
            <a:r>
              <a:rPr kumimoji="1" lang="en-US" altLang="zh-CN" dirty="0"/>
              <a:t>protesters set fire to surrounding buildings or objects</a:t>
            </a:r>
          </a:p>
          <a:p>
            <a:pPr marL="0" indent="0">
              <a:buNone/>
            </a:pPr>
            <a:r>
              <a:rPr kumimoji="1" lang="en-US" altLang="zh-CN" b="1" dirty="0"/>
              <a:t>Destruction</a:t>
            </a:r>
            <a:r>
              <a:rPr kumimoji="1" lang="zh-CN" altLang="en-US" b="1" dirty="0"/>
              <a:t> </a:t>
            </a:r>
            <a:r>
              <a:rPr kumimoji="1" lang="en-US" altLang="zh-CN" dirty="0"/>
              <a:t>(</a:t>
            </a:r>
            <a:r>
              <a:rPr lang="en-US" altLang="zh-CN" dirty="0"/>
              <a:t>10543</a:t>
            </a:r>
            <a:r>
              <a:rPr kumimoji="1" lang="en-US" altLang="zh-CN" dirty="0"/>
              <a:t>):</a:t>
            </a:r>
            <a:r>
              <a:rPr kumimoji="1" lang="en" altLang="zh-CN" dirty="0"/>
              <a:t> </a:t>
            </a:r>
            <a:r>
              <a:rPr kumimoji="1" lang="en-US" altLang="zh-CN" dirty="0"/>
              <a:t>protesters </a:t>
            </a:r>
            <a:r>
              <a:rPr lang="en" altLang="zh-CN" dirty="0"/>
              <a:t>causing damage to residents</a:t>
            </a:r>
            <a:r>
              <a:rPr lang="en-US" altLang="zh-CN" dirty="0"/>
              <a:t>'</a:t>
            </a:r>
            <a:r>
              <a:rPr lang="en" altLang="zh-CN" dirty="0"/>
              <a:t> property </a:t>
            </a:r>
          </a:p>
          <a:p>
            <a:pPr marL="0" indent="0">
              <a:buNone/>
            </a:pPr>
            <a:r>
              <a:rPr kumimoji="1" lang="en-US" altLang="zh-CN" b="1" dirty="0"/>
              <a:t>Shoot</a:t>
            </a:r>
            <a:r>
              <a:rPr kumimoji="1" lang="zh-CN" altLang="en-US" b="1" dirty="0"/>
              <a:t> </a:t>
            </a:r>
            <a:r>
              <a:rPr kumimoji="1" lang="en-US" altLang="zh-CN" dirty="0"/>
              <a:t>(</a:t>
            </a:r>
            <a:r>
              <a:rPr lang="en-US" altLang="zh-CN" dirty="0"/>
              <a:t>10536</a:t>
            </a:r>
            <a:r>
              <a:rPr kumimoji="1" lang="en-US" altLang="zh-CN" dirty="0"/>
              <a:t>):</a:t>
            </a:r>
            <a:r>
              <a:rPr kumimoji="1" lang="zh-CN" altLang="en-US" dirty="0"/>
              <a:t> </a:t>
            </a:r>
            <a:r>
              <a:rPr kumimoji="1" lang="en" altLang="zh-CN" dirty="0"/>
              <a:t>p</a:t>
            </a:r>
            <a:r>
              <a:rPr lang="en" altLang="zh-CN" dirty="0"/>
              <a:t>olice shoot criminals to maintain order</a:t>
            </a:r>
          </a:p>
          <a:p>
            <a:pPr marL="0" indent="0">
              <a:buNone/>
            </a:pPr>
            <a:r>
              <a:rPr kumimoji="1" lang="en-US" altLang="zh-CN" b="1" dirty="0"/>
              <a:t>Injury</a:t>
            </a:r>
            <a:r>
              <a:rPr kumimoji="1" lang="zh-CN" altLang="en-US" b="1" dirty="0"/>
              <a:t> </a:t>
            </a:r>
            <a:r>
              <a:rPr kumimoji="1" lang="en-US" altLang="zh-CN" dirty="0"/>
              <a:t>(</a:t>
            </a:r>
            <a:r>
              <a:rPr lang="en-US" altLang="zh-CN" dirty="0"/>
              <a:t>10532</a:t>
            </a:r>
            <a:r>
              <a:rPr kumimoji="1" lang="en-US" altLang="zh-CN" dirty="0"/>
              <a:t>):</a:t>
            </a:r>
            <a:r>
              <a:rPr kumimoji="1" lang="zh-CN" altLang="en-US" dirty="0"/>
              <a:t> </a:t>
            </a:r>
            <a:r>
              <a:rPr kumimoji="1" lang="en-US" altLang="zh-CN" dirty="0"/>
              <a:t>people get</a:t>
            </a:r>
            <a:r>
              <a:rPr kumimoji="1" lang="zh-CN" altLang="en-US" dirty="0"/>
              <a:t> </a:t>
            </a:r>
            <a:r>
              <a:rPr kumimoji="1" lang="en-US" altLang="zh-CN" dirty="0"/>
              <a:t>injured in conflict</a:t>
            </a:r>
            <a:endParaRPr kumimoji="1" lang="en" altLang="zh-CN" dirty="0"/>
          </a:p>
          <a:p>
            <a:pPr marL="0" indent="0">
              <a:buNone/>
            </a:pPr>
            <a:r>
              <a:rPr kumimoji="1" lang="en-US" altLang="zh-CN" b="1" dirty="0"/>
              <a:t>Death</a:t>
            </a:r>
            <a:r>
              <a:rPr kumimoji="1" lang="zh-CN" altLang="en-US" b="1" dirty="0"/>
              <a:t> </a:t>
            </a:r>
            <a:r>
              <a:rPr kumimoji="1" lang="en-US" altLang="zh-CN" dirty="0"/>
              <a:t>(</a:t>
            </a:r>
            <a:r>
              <a:rPr lang="en-US" altLang="zh-CN" dirty="0"/>
              <a:t>10540</a:t>
            </a:r>
            <a:r>
              <a:rPr kumimoji="1" lang="en-US" altLang="zh-CN" dirty="0"/>
              <a:t>):</a:t>
            </a:r>
            <a:r>
              <a:rPr kumimoji="1" lang="zh-CN" altLang="en-US" dirty="0"/>
              <a:t> </a:t>
            </a:r>
            <a:r>
              <a:rPr kumimoji="1" lang="en-US" altLang="zh-CN" dirty="0"/>
              <a:t>people die in conflict</a:t>
            </a:r>
          </a:p>
          <a:p>
            <a:pPr marL="0" indent="0">
              <a:buNone/>
            </a:pPr>
            <a:r>
              <a:rPr kumimoji="1" lang="en-US" altLang="zh-CN" b="1" dirty="0"/>
              <a:t>Attack</a:t>
            </a:r>
            <a:r>
              <a:rPr kumimoji="1" lang="zh-CN" altLang="en-US" b="1" dirty="0"/>
              <a:t> </a:t>
            </a:r>
            <a:r>
              <a:rPr kumimoji="1" lang="en-US" altLang="zh-CN" dirty="0"/>
              <a:t>(</a:t>
            </a:r>
            <a:r>
              <a:rPr lang="en-US" altLang="zh-CN" dirty="0"/>
              <a:t>10534</a:t>
            </a:r>
            <a:r>
              <a:rPr kumimoji="1" lang="en-US" altLang="zh-CN" dirty="0"/>
              <a:t>):</a:t>
            </a:r>
            <a:r>
              <a:rPr kumimoji="1" lang="zh-CN" altLang="en-US" dirty="0"/>
              <a:t> </a:t>
            </a:r>
            <a:r>
              <a:rPr kumimoji="1" lang="en" altLang="zh-CN" dirty="0"/>
              <a:t>protesters attack police</a:t>
            </a:r>
            <a:r>
              <a:rPr kumimoji="1" lang="zh-CN" altLang="en-US" dirty="0"/>
              <a:t> </a:t>
            </a:r>
            <a:r>
              <a:rPr kumimoji="1" lang="en-US" altLang="zh-CN" dirty="0"/>
              <a:t>during</a:t>
            </a:r>
            <a:r>
              <a:rPr kumimoji="1" lang="zh-CN" altLang="en-US" dirty="0"/>
              <a:t> </a:t>
            </a:r>
            <a:r>
              <a:rPr kumimoji="1" lang="en-US" altLang="zh-CN" dirty="0"/>
              <a:t>clash</a:t>
            </a:r>
          </a:p>
          <a:p>
            <a:pPr marL="0" indent="0">
              <a:buNone/>
            </a:pPr>
            <a:r>
              <a:rPr kumimoji="1" lang="en-US" altLang="zh-CN" b="1" dirty="0" err="1"/>
              <a:t>Emergency_evacuation</a:t>
            </a:r>
            <a:r>
              <a:rPr kumimoji="1" lang="zh-CN" altLang="en-US" b="1" dirty="0"/>
              <a:t> </a:t>
            </a:r>
            <a:r>
              <a:rPr kumimoji="1" lang="en-US" altLang="zh-CN" dirty="0"/>
              <a:t>(</a:t>
            </a:r>
            <a:r>
              <a:rPr lang="en-US" altLang="zh-CN" dirty="0"/>
              <a:t>10542</a:t>
            </a:r>
            <a:r>
              <a:rPr kumimoji="1" lang="en-US" altLang="zh-CN" dirty="0"/>
              <a:t>):</a:t>
            </a:r>
            <a:r>
              <a:rPr kumimoji="1" lang="zh-CN" altLang="en-US" dirty="0"/>
              <a:t> </a:t>
            </a:r>
            <a:r>
              <a:rPr kumimoji="1" lang="en-US" altLang="zh-CN" dirty="0"/>
              <a:t>residents evacuated from burning or destroyed buildings</a:t>
            </a:r>
          </a:p>
        </p:txBody>
      </p:sp>
    </p:spTree>
    <p:extLst>
      <p:ext uri="{BB962C8B-B14F-4D97-AF65-F5344CB8AC3E}">
        <p14:creationId xmlns:p14="http://schemas.microsoft.com/office/powerpoint/2010/main" val="295892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6"/>
          <p:cNvSpPr txBox="1">
            <a:spLocks noGrp="1"/>
          </p:cNvSpPr>
          <p:nvPr>
            <p:ph type="title"/>
          </p:nvPr>
        </p:nvSpPr>
        <p:spPr>
          <a:xfrm>
            <a:off x="415600" y="201101"/>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dirty="0"/>
              <a:t>Medical Response</a:t>
            </a:r>
            <a:endParaRPr dirty="0"/>
          </a:p>
        </p:txBody>
      </p:sp>
      <p:sp>
        <p:nvSpPr>
          <p:cNvPr id="88" name="Google Shape;88;p6"/>
          <p:cNvSpPr txBox="1"/>
          <p:nvPr/>
        </p:nvSpPr>
        <p:spPr>
          <a:xfrm>
            <a:off x="415600" y="915793"/>
            <a:ext cx="11360800" cy="129723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a:solidFill>
                  <a:schemeClr val="dk1"/>
                </a:solidFill>
              </a:rPr>
              <a:t>Testing</a:t>
            </a:r>
            <a:r>
              <a:rPr lang="en" sz="1400" dirty="0">
                <a:solidFill>
                  <a:schemeClr val="dk1"/>
                </a:solidFill>
              </a:rPr>
              <a:t>: A viral test checks specimens from your nose or your mouth to find out if you are currently infected with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Diagnosis</a:t>
            </a:r>
            <a:r>
              <a:rPr lang="en" sz="1400" dirty="0">
                <a:solidFill>
                  <a:schemeClr val="dk1"/>
                </a:solidFill>
              </a:rPr>
              <a:t>: Medical diagnosis on infection of the virus in the disease outbreak</a:t>
            </a:r>
            <a:endParaRPr sz="1400" dirty="0">
              <a:solidFill>
                <a:schemeClr val="dk1"/>
              </a:solidFill>
            </a:endParaRPr>
          </a:p>
          <a:p>
            <a:pPr>
              <a:lnSpc>
                <a:spcPct val="115000"/>
              </a:lnSpc>
              <a:spcBef>
                <a:spcPts val="800"/>
              </a:spcBef>
              <a:spcAft>
                <a:spcPts val="800"/>
              </a:spcAft>
            </a:pPr>
            <a:r>
              <a:rPr lang="en" sz="1400" b="1" dirty="0">
                <a:solidFill>
                  <a:schemeClr val="dk1"/>
                </a:solidFill>
              </a:rPr>
              <a:t>Treatment</a:t>
            </a:r>
            <a:r>
              <a:rPr lang="en" sz="1400" dirty="0">
                <a:solidFill>
                  <a:schemeClr val="dk1"/>
                </a:solidFill>
              </a:rPr>
              <a:t>: Attempted remediation of a health problem due to infection of the virus in the disease outbreak</a:t>
            </a:r>
            <a:endParaRPr sz="2400" dirty="0"/>
          </a:p>
        </p:txBody>
      </p:sp>
      <p:pic>
        <p:nvPicPr>
          <p:cNvPr id="89" name="Google Shape;89;p6"/>
          <p:cNvPicPr preferRelativeResize="0"/>
          <p:nvPr/>
        </p:nvPicPr>
        <p:blipFill>
          <a:blip r:embed="rId3">
            <a:alphaModFix/>
          </a:blip>
          <a:stretch>
            <a:fillRect/>
          </a:stretch>
        </p:blipFill>
        <p:spPr>
          <a:xfrm>
            <a:off x="4123134" y="2493300"/>
            <a:ext cx="7929868" cy="4250400"/>
          </a:xfrm>
          <a:prstGeom prst="rect">
            <a:avLst/>
          </a:prstGeom>
          <a:noFill/>
          <a:ln>
            <a:noFill/>
          </a:ln>
        </p:spPr>
      </p:pic>
      <p:sp>
        <p:nvSpPr>
          <p:cNvPr id="90" name="Google Shape;90;p6"/>
          <p:cNvSpPr txBox="1"/>
          <p:nvPr/>
        </p:nvSpPr>
        <p:spPr>
          <a:xfrm>
            <a:off x="415600" y="2078193"/>
            <a:ext cx="3649200" cy="3980024"/>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dirty="0">
                <a:solidFill>
                  <a:schemeClr val="dk1"/>
                </a:solidFill>
              </a:rPr>
              <a:t>Tracing</a:t>
            </a:r>
            <a:r>
              <a:rPr lang="en" sz="1400" dirty="0">
                <a:solidFill>
                  <a:schemeClr val="dk1"/>
                </a:solidFill>
              </a:rPr>
              <a:t>: Contact tracing identifies persons who may have come into contact with an infected person during the disease outbreak</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Quarantine</a:t>
            </a:r>
            <a:r>
              <a:rPr lang="en" sz="1400" dirty="0">
                <a:solidFill>
                  <a:schemeClr val="dk1"/>
                </a:solidFill>
              </a:rPr>
              <a:t>: Restriction on the movement of people, animals and goods which is intended to prevent the spread of the disease</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Gather Data</a:t>
            </a:r>
            <a:r>
              <a:rPr lang="en" sz="1400" dirty="0">
                <a:solidFill>
                  <a:schemeClr val="dk1"/>
                </a:solidFill>
              </a:rPr>
              <a:t>: Epidemiologic data collection</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Die</a:t>
            </a:r>
            <a:r>
              <a:rPr lang="en" sz="1400" dirty="0">
                <a:solidFill>
                  <a:schemeClr val="dk1"/>
                </a:solidFill>
              </a:rPr>
              <a:t>: Patients may die from the infection of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Recover</a:t>
            </a:r>
            <a:r>
              <a:rPr lang="en" sz="1400" dirty="0">
                <a:solidFill>
                  <a:schemeClr val="dk1"/>
                </a:solidFill>
              </a:rPr>
              <a:t>: Patients may recover from the infection of the virus</a:t>
            </a:r>
            <a:endParaRPr sz="1400" dirty="0">
              <a:solidFill>
                <a:schemeClr val="dk1"/>
              </a:solidFill>
            </a:endParaRPr>
          </a:p>
          <a:p>
            <a:pPr>
              <a:lnSpc>
                <a:spcPct val="115000"/>
              </a:lnSpc>
              <a:spcBef>
                <a:spcPts val="800"/>
              </a:spcBef>
              <a:buClr>
                <a:schemeClr val="dk1"/>
              </a:buClr>
              <a:buSzPts val="1100"/>
            </a:pPr>
            <a:r>
              <a:rPr lang="en" sz="1400" b="1" dirty="0">
                <a:solidFill>
                  <a:schemeClr val="dk1"/>
                </a:solidFill>
              </a:rPr>
              <a:t>Funeral</a:t>
            </a:r>
            <a:r>
              <a:rPr lang="en" sz="1400" dirty="0">
                <a:solidFill>
                  <a:schemeClr val="dk1"/>
                </a:solidFill>
              </a:rPr>
              <a:t>: A ceremony for patients died in the disease outbreak</a:t>
            </a:r>
            <a:endParaRPr sz="2400" dirty="0"/>
          </a:p>
        </p:txBody>
      </p:sp>
    </p:spTree>
    <p:extLst>
      <p:ext uri="{BB962C8B-B14F-4D97-AF65-F5344CB8AC3E}">
        <p14:creationId xmlns:p14="http://schemas.microsoft.com/office/powerpoint/2010/main" val="291133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Justice</a:t>
            </a:r>
            <a:r>
              <a:rPr kumimoji="1" lang="zh-CN" altLang="en-US" b="1" dirty="0"/>
              <a:t> </a:t>
            </a:r>
            <a:r>
              <a:rPr kumimoji="1" lang="en-US" altLang="zh-CN" b="1" dirty="0"/>
              <a:t>(</a:t>
            </a:r>
            <a:r>
              <a:rPr lang="en-US" altLang="zh-CN" dirty="0"/>
              <a:t>10546</a:t>
            </a:r>
            <a:r>
              <a:rPr kumimoji="1" lang="en-US" altLang="zh-CN" b="1" dirty="0"/>
              <a:t>)</a:t>
            </a:r>
            <a:endParaRPr kumimoji="1" lang="zh-CN" altLang="en-US" b="1" dirty="0"/>
          </a:p>
        </p:txBody>
      </p:sp>
      <p:pic>
        <p:nvPicPr>
          <p:cNvPr id="5" name="图片 4">
            <a:extLst>
              <a:ext uri="{FF2B5EF4-FFF2-40B4-BE49-F238E27FC236}">
                <a16:creationId xmlns:a16="http://schemas.microsoft.com/office/drawing/2014/main" id="{E09CB27C-A83D-254B-972F-711ACF7B9F16}"/>
              </a:ext>
            </a:extLst>
          </p:cNvPr>
          <p:cNvPicPr>
            <a:picLocks noChangeAspect="1"/>
          </p:cNvPicPr>
          <p:nvPr/>
        </p:nvPicPr>
        <p:blipFill>
          <a:blip r:embed="rId2"/>
          <a:stretch>
            <a:fillRect/>
          </a:stretch>
        </p:blipFill>
        <p:spPr>
          <a:xfrm>
            <a:off x="6073775" y="1552575"/>
            <a:ext cx="5092700" cy="4940300"/>
          </a:xfrm>
          <a:prstGeom prst="rect">
            <a:avLst/>
          </a:prstGeom>
        </p:spPr>
      </p:pic>
      <p:sp>
        <p:nvSpPr>
          <p:cNvPr id="6" name="内容占位符 2">
            <a:extLst>
              <a:ext uri="{FF2B5EF4-FFF2-40B4-BE49-F238E27FC236}">
                <a16:creationId xmlns:a16="http://schemas.microsoft.com/office/drawing/2014/main" id="{DA576EE2-9048-914F-95E0-0C73A4A2DF65}"/>
              </a:ext>
            </a:extLst>
          </p:cNvPr>
          <p:cNvSpPr>
            <a:spLocks noGrp="1"/>
          </p:cNvSpPr>
          <p:nvPr>
            <p:ph idx="1"/>
          </p:nvPr>
        </p:nvSpPr>
        <p:spPr>
          <a:xfrm>
            <a:off x="366713" y="1543745"/>
            <a:ext cx="5519738" cy="4949130"/>
          </a:xfrm>
        </p:spPr>
        <p:txBody>
          <a:bodyPr>
            <a:normAutofit/>
          </a:bodyPr>
          <a:lstStyle/>
          <a:p>
            <a:pPr marL="0" indent="0">
              <a:buNone/>
            </a:pPr>
            <a:r>
              <a:rPr kumimoji="1" lang="en-US" altLang="zh-CN" b="1" dirty="0"/>
              <a:t>Arrest</a:t>
            </a:r>
            <a:r>
              <a:rPr kumimoji="1" lang="zh-CN" altLang="en-US" b="1" dirty="0"/>
              <a:t> </a:t>
            </a:r>
            <a:r>
              <a:rPr kumimoji="1" lang="en-US" altLang="zh-CN" dirty="0"/>
              <a:t>(</a:t>
            </a:r>
            <a:r>
              <a:rPr lang="en-US" altLang="zh-CN" dirty="0"/>
              <a:t>10531</a:t>
            </a:r>
            <a:r>
              <a:rPr kumimoji="1" lang="en-US" altLang="zh-CN" dirty="0"/>
              <a:t>): police arrest some criminal or protester</a:t>
            </a:r>
          </a:p>
          <a:p>
            <a:pPr marL="0" indent="0">
              <a:buNone/>
            </a:pPr>
            <a:r>
              <a:rPr kumimoji="1" lang="en-US" altLang="zh-CN" b="1" dirty="0"/>
              <a:t>Conviction</a:t>
            </a:r>
            <a:r>
              <a:rPr kumimoji="1" lang="zh-CN" altLang="en-US" b="1" dirty="0"/>
              <a:t> </a:t>
            </a:r>
            <a:r>
              <a:rPr kumimoji="1" lang="en-US" altLang="zh-CN" dirty="0"/>
              <a:t>(</a:t>
            </a:r>
            <a:r>
              <a:rPr lang="en-US" altLang="zh-CN" dirty="0"/>
              <a:t>10561</a:t>
            </a:r>
            <a:r>
              <a:rPr kumimoji="1" lang="en-US" altLang="zh-CN" dirty="0"/>
              <a:t>): protester guilty of breaking the law</a:t>
            </a:r>
          </a:p>
          <a:p>
            <a:pPr marL="0" indent="0">
              <a:buNone/>
            </a:pPr>
            <a:r>
              <a:rPr kumimoji="1" lang="en-US" altLang="zh-CN" b="1" dirty="0"/>
              <a:t>Sentence</a:t>
            </a:r>
            <a:r>
              <a:rPr kumimoji="1" lang="zh-CN" altLang="en-US" b="1" dirty="0"/>
              <a:t> </a:t>
            </a:r>
            <a:r>
              <a:rPr kumimoji="1" lang="en-US" altLang="zh-CN" dirty="0"/>
              <a:t>(</a:t>
            </a:r>
            <a:r>
              <a:rPr lang="en-US" altLang="zh-CN" dirty="0"/>
              <a:t>10539</a:t>
            </a:r>
            <a:r>
              <a:rPr kumimoji="1" lang="en-US" altLang="zh-CN" dirty="0"/>
              <a:t>): protesters for breaking the law sentenced</a:t>
            </a:r>
          </a:p>
          <a:p>
            <a:pPr marL="0" indent="0">
              <a:buNone/>
            </a:pPr>
            <a:r>
              <a:rPr kumimoji="1" lang="en-US" altLang="zh-CN" b="1" dirty="0"/>
              <a:t>Release</a:t>
            </a:r>
            <a:r>
              <a:rPr kumimoji="1" lang="zh-CN" altLang="en-US" b="1" dirty="0"/>
              <a:t> </a:t>
            </a:r>
            <a:r>
              <a:rPr kumimoji="1" lang="en-US" altLang="zh-CN" dirty="0"/>
              <a:t>(</a:t>
            </a:r>
            <a:r>
              <a:rPr lang="en-US" altLang="zh-CN" dirty="0"/>
              <a:t>10560</a:t>
            </a:r>
            <a:r>
              <a:rPr kumimoji="1" lang="en-US" altLang="zh-CN" dirty="0"/>
              <a:t>): protesters with minor or no offenses released</a:t>
            </a:r>
          </a:p>
        </p:txBody>
      </p:sp>
    </p:spTree>
    <p:extLst>
      <p:ext uri="{BB962C8B-B14F-4D97-AF65-F5344CB8AC3E}">
        <p14:creationId xmlns:p14="http://schemas.microsoft.com/office/powerpoint/2010/main" val="20116995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1DA2-4AA5-024C-9760-E30703B6F117}"/>
              </a:ext>
            </a:extLst>
          </p:cNvPr>
          <p:cNvSpPr>
            <a:spLocks noGrp="1"/>
          </p:cNvSpPr>
          <p:nvPr>
            <p:ph type="title"/>
          </p:nvPr>
        </p:nvSpPr>
        <p:spPr/>
        <p:txBody>
          <a:bodyPr/>
          <a:lstStyle/>
          <a:p>
            <a:pPr algn="ctr"/>
            <a:r>
              <a:rPr kumimoji="1" lang="en-US" altLang="zh-CN" b="1" dirty="0"/>
              <a:t>Response</a:t>
            </a:r>
            <a:r>
              <a:rPr kumimoji="1" lang="zh-CN" altLang="en-US" b="1" dirty="0"/>
              <a:t> </a:t>
            </a:r>
            <a:r>
              <a:rPr kumimoji="1" lang="en-US" altLang="zh-CN" b="1" dirty="0"/>
              <a:t>(</a:t>
            </a:r>
            <a:r>
              <a:rPr lang="en-US" altLang="zh-CN" dirty="0"/>
              <a:t>10547</a:t>
            </a:r>
            <a:r>
              <a:rPr kumimoji="1" lang="en-US" altLang="zh-CN" b="1" dirty="0"/>
              <a:t>)</a:t>
            </a:r>
            <a:endParaRPr kumimoji="1" lang="zh-CN" altLang="en-US" b="1" dirty="0"/>
          </a:p>
        </p:txBody>
      </p:sp>
      <p:pic>
        <p:nvPicPr>
          <p:cNvPr id="3" name="图片 2">
            <a:extLst>
              <a:ext uri="{FF2B5EF4-FFF2-40B4-BE49-F238E27FC236}">
                <a16:creationId xmlns:a16="http://schemas.microsoft.com/office/drawing/2014/main" id="{3C21A629-C16E-C442-BD76-1BD78E2E91A2}"/>
              </a:ext>
            </a:extLst>
          </p:cNvPr>
          <p:cNvPicPr>
            <a:picLocks noChangeAspect="1"/>
          </p:cNvPicPr>
          <p:nvPr/>
        </p:nvPicPr>
        <p:blipFill>
          <a:blip r:embed="rId2"/>
          <a:stretch>
            <a:fillRect/>
          </a:stretch>
        </p:blipFill>
        <p:spPr>
          <a:xfrm>
            <a:off x="5925546" y="1690688"/>
            <a:ext cx="6266453" cy="3409950"/>
          </a:xfrm>
          <a:prstGeom prst="rect">
            <a:avLst/>
          </a:prstGeom>
        </p:spPr>
      </p:pic>
      <p:sp>
        <p:nvSpPr>
          <p:cNvPr id="4" name="内容占位符 2">
            <a:extLst>
              <a:ext uri="{FF2B5EF4-FFF2-40B4-BE49-F238E27FC236}">
                <a16:creationId xmlns:a16="http://schemas.microsoft.com/office/drawing/2014/main" id="{1BB5FF10-56DA-184B-8402-2400D6F9B1BF}"/>
              </a:ext>
            </a:extLst>
          </p:cNvPr>
          <p:cNvSpPr>
            <a:spLocks noGrp="1"/>
          </p:cNvSpPr>
          <p:nvPr>
            <p:ph idx="1"/>
          </p:nvPr>
        </p:nvSpPr>
        <p:spPr>
          <a:xfrm>
            <a:off x="366713" y="1543745"/>
            <a:ext cx="5519738" cy="4949130"/>
          </a:xfrm>
        </p:spPr>
        <p:txBody>
          <a:bodyPr>
            <a:normAutofit/>
          </a:bodyPr>
          <a:lstStyle/>
          <a:p>
            <a:pPr marL="0" indent="0">
              <a:buNone/>
            </a:pPr>
            <a:r>
              <a:rPr kumimoji="1" lang="en-US" altLang="zh-CN" b="1" dirty="0"/>
              <a:t>Resignation</a:t>
            </a:r>
            <a:r>
              <a:rPr kumimoji="1" lang="zh-CN" altLang="en-US" b="1" dirty="0"/>
              <a:t> </a:t>
            </a:r>
            <a:r>
              <a:rPr kumimoji="1" lang="en-US" altLang="zh-CN" dirty="0"/>
              <a:t>(</a:t>
            </a:r>
            <a:r>
              <a:rPr lang="en-US" altLang="zh-CN" dirty="0"/>
              <a:t>10558</a:t>
            </a:r>
            <a:r>
              <a:rPr kumimoji="1" lang="en-US" altLang="zh-CN" dirty="0"/>
              <a:t>):</a:t>
            </a:r>
            <a:r>
              <a:rPr kumimoji="1" lang="zh-CN" altLang="en-US" dirty="0"/>
              <a:t> </a:t>
            </a:r>
            <a:r>
              <a:rPr kumimoji="1" lang="en-US" altLang="zh-CN" dirty="0"/>
              <a:t>the</a:t>
            </a:r>
            <a:r>
              <a:rPr kumimoji="1" lang="zh-CN" altLang="en-US" dirty="0"/>
              <a:t> </a:t>
            </a:r>
            <a:r>
              <a:rPr kumimoji="1" lang="en-US" altLang="zh-CN" dirty="0"/>
              <a:t>directors</a:t>
            </a:r>
            <a:r>
              <a:rPr kumimoji="1" lang="zh-CN" altLang="en-US" dirty="0"/>
              <a:t> </a:t>
            </a:r>
            <a:r>
              <a:rPr kumimoji="1" lang="en-US" altLang="zh-CN" dirty="0"/>
              <a:t>responsible</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incidence </a:t>
            </a:r>
            <a:r>
              <a:rPr kumimoji="1" lang="en" altLang="zh-CN" dirty="0"/>
              <a:t>resign from </a:t>
            </a:r>
            <a:r>
              <a:rPr kumimoji="1" lang="en-US" altLang="zh-CN" dirty="0"/>
              <a:t>the</a:t>
            </a:r>
            <a:r>
              <a:rPr kumimoji="1" lang="zh-CN" altLang="en-US" dirty="0"/>
              <a:t> </a:t>
            </a:r>
            <a:r>
              <a:rPr kumimoji="1" lang="en-US" altLang="zh-CN" dirty="0"/>
              <a:t>position</a:t>
            </a:r>
            <a:endParaRPr kumimoji="1" lang="en" altLang="zh-CN" dirty="0"/>
          </a:p>
          <a:p>
            <a:pPr marL="0" indent="0">
              <a:buNone/>
            </a:pPr>
            <a:r>
              <a:rPr kumimoji="1" lang="en-US" altLang="zh-CN" b="1" dirty="0"/>
              <a:t>Public</a:t>
            </a:r>
            <a:r>
              <a:rPr kumimoji="1" lang="zh-CN" altLang="en-US" b="1" dirty="0"/>
              <a:t> </a:t>
            </a:r>
            <a:r>
              <a:rPr kumimoji="1" lang="en-US" altLang="zh-CN" b="1" dirty="0"/>
              <a:t>statement</a:t>
            </a:r>
            <a:r>
              <a:rPr kumimoji="1" lang="zh-CN" altLang="en-US" b="1" dirty="0"/>
              <a:t> </a:t>
            </a:r>
            <a:r>
              <a:rPr kumimoji="1" lang="en-US" altLang="zh-CN" dirty="0"/>
              <a:t>(</a:t>
            </a:r>
            <a:r>
              <a:rPr lang="en-US" altLang="zh-CN" dirty="0"/>
              <a:t>10538</a:t>
            </a:r>
            <a:r>
              <a:rPr kumimoji="1" lang="en-US" altLang="zh-CN" dirty="0"/>
              <a:t>):</a:t>
            </a:r>
            <a:r>
              <a:rPr kumimoji="1" lang="zh-CN" altLang="en-US" dirty="0"/>
              <a:t> </a:t>
            </a:r>
            <a:r>
              <a:rPr lang="en-US" altLang="zh-CN" dirty="0"/>
              <a:t>the head of government makes a public speech to call for clam</a:t>
            </a:r>
            <a:r>
              <a:rPr lang="zh-CN" altLang="en-US" dirty="0"/>
              <a:t> </a:t>
            </a:r>
            <a:r>
              <a:rPr lang="en-US" altLang="zh-CN" dirty="0"/>
              <a:t>and</a:t>
            </a:r>
            <a:r>
              <a:rPr lang="zh-CN" altLang="en-US" dirty="0"/>
              <a:t> </a:t>
            </a:r>
            <a:r>
              <a:rPr lang="en-US" altLang="zh-CN" dirty="0"/>
              <a:t>provide resolutions</a:t>
            </a:r>
            <a:r>
              <a:rPr lang="zh-CN" altLang="en-US" dirty="0"/>
              <a:t> </a:t>
            </a:r>
            <a:r>
              <a:rPr lang="en-US" altLang="zh-CN" dirty="0"/>
              <a:t>to the problem</a:t>
            </a:r>
            <a:r>
              <a:rPr lang="zh-CN" altLang="zh-CN" dirty="0">
                <a:effectLst/>
              </a:rPr>
              <a:t> </a:t>
            </a:r>
            <a:endParaRPr kumimoji="1" lang="en-US" altLang="zh-CN" dirty="0"/>
          </a:p>
          <a:p>
            <a:pPr marL="0" indent="0">
              <a:buNone/>
            </a:pPr>
            <a:r>
              <a:rPr kumimoji="1" lang="en-US" altLang="zh-CN" b="1" dirty="0"/>
              <a:t>Investigation</a:t>
            </a:r>
            <a:r>
              <a:rPr kumimoji="1" lang="zh-CN" altLang="en-US" b="1" dirty="0"/>
              <a:t> </a:t>
            </a:r>
            <a:r>
              <a:rPr kumimoji="1" lang="en-US" altLang="zh-CN" dirty="0"/>
              <a:t>(</a:t>
            </a:r>
            <a:r>
              <a:rPr lang="en-US" altLang="zh-CN" dirty="0"/>
              <a:t>10557</a:t>
            </a:r>
            <a:r>
              <a:rPr kumimoji="1" lang="en-US" altLang="zh-CN" dirty="0"/>
              <a:t>):</a:t>
            </a:r>
            <a:r>
              <a:rPr kumimoji="1" lang="zh-CN" altLang="en-US" dirty="0"/>
              <a:t> </a:t>
            </a:r>
            <a:r>
              <a:rPr kumimoji="1" lang="en" altLang="zh-CN" dirty="0"/>
              <a:t>h</a:t>
            </a:r>
            <a:r>
              <a:rPr kumimoji="1" lang="en-US" altLang="zh-CN" dirty="0"/>
              <a:t>e</a:t>
            </a:r>
            <a:r>
              <a:rPr kumimoji="1" lang="en" altLang="zh-CN" dirty="0"/>
              <a:t>ad of government promises to re-investigate to meet public expectations</a:t>
            </a:r>
            <a:endParaRPr kumimoji="1" lang="en-US" altLang="zh-CN" dirty="0"/>
          </a:p>
        </p:txBody>
      </p:sp>
    </p:spTree>
    <p:extLst>
      <p:ext uri="{BB962C8B-B14F-4D97-AF65-F5344CB8AC3E}">
        <p14:creationId xmlns:p14="http://schemas.microsoft.com/office/powerpoint/2010/main" val="36593498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buClr>
                <a:schemeClr val="dk1"/>
              </a:buClr>
              <a:buSzPts val="5200"/>
            </a:pPr>
            <a:r>
              <a:rPr lang="en"/>
              <a:t>RESIN International Conflict Schema</a:t>
            </a: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Qi Zeng</a:t>
            </a:r>
            <a:endParaRPr/>
          </a:p>
        </p:txBody>
      </p:sp>
    </p:spTree>
    <p:extLst>
      <p:ext uri="{BB962C8B-B14F-4D97-AF65-F5344CB8AC3E}">
        <p14:creationId xmlns:p14="http://schemas.microsoft.com/office/powerpoint/2010/main" val="145421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22376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a:t>International Conflict (10277)</a:t>
            </a:r>
            <a:endParaRPr/>
          </a:p>
        </p:txBody>
      </p:sp>
      <p:pic>
        <p:nvPicPr>
          <p:cNvPr id="62" name="Google Shape;62;p14"/>
          <p:cNvPicPr preferRelativeResize="0"/>
          <p:nvPr/>
        </p:nvPicPr>
        <p:blipFill>
          <a:blip r:embed="rId3">
            <a:alphaModFix/>
          </a:blip>
          <a:stretch>
            <a:fillRect/>
          </a:stretch>
        </p:blipFill>
        <p:spPr>
          <a:xfrm>
            <a:off x="2768368" y="809501"/>
            <a:ext cx="8489465" cy="6007868"/>
          </a:xfrm>
          <a:prstGeom prst="rect">
            <a:avLst/>
          </a:prstGeom>
          <a:noFill/>
          <a:ln>
            <a:noFill/>
          </a:ln>
        </p:spPr>
      </p:pic>
      <p:pic>
        <p:nvPicPr>
          <p:cNvPr id="63" name="Google Shape;63;p14"/>
          <p:cNvPicPr preferRelativeResize="0"/>
          <p:nvPr/>
        </p:nvPicPr>
        <p:blipFill>
          <a:blip r:embed="rId4">
            <a:alphaModFix/>
          </a:blip>
          <a:stretch>
            <a:fillRect/>
          </a:stretch>
        </p:blipFill>
        <p:spPr>
          <a:xfrm>
            <a:off x="238427" y="5228401"/>
            <a:ext cx="2414900" cy="1588967"/>
          </a:xfrm>
          <a:prstGeom prst="rect">
            <a:avLst/>
          </a:prstGeom>
          <a:noFill/>
          <a:ln>
            <a:noFill/>
          </a:ln>
        </p:spPr>
      </p:pic>
    </p:spTree>
    <p:extLst>
      <p:ext uri="{BB962C8B-B14F-4D97-AF65-F5344CB8AC3E}">
        <p14:creationId xmlns:p14="http://schemas.microsoft.com/office/powerpoint/2010/main" val="29117383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Battle Episode (10286)</a:t>
            </a:r>
            <a:endParaRPr/>
          </a:p>
        </p:txBody>
      </p:sp>
      <p:sp>
        <p:nvSpPr>
          <p:cNvPr id="69" name="Google Shape;69;p15"/>
          <p:cNvSpPr txBox="1">
            <a:spLocks noGrp="1"/>
          </p:cNvSpPr>
          <p:nvPr>
            <p:ph type="body" idx="1"/>
          </p:nvPr>
        </p:nvSpPr>
        <p:spPr>
          <a:xfrm>
            <a:off x="415600" y="1536633"/>
            <a:ext cx="6501600" cy="4555200"/>
          </a:xfrm>
          <a:prstGeom prst="rect">
            <a:avLst/>
          </a:prstGeom>
        </p:spPr>
        <p:txBody>
          <a:bodyPr spcFirstLastPara="1" vert="horz" wrap="square" lIns="121900" tIns="121900" rIns="121900" bIns="121900" rtlCol="0" anchor="t" anchorCtr="0">
            <a:normAutofit/>
          </a:bodyPr>
          <a:lstStyle/>
          <a:p>
            <a:pPr marL="0" indent="0">
              <a:buSzPts val="852"/>
              <a:buNone/>
            </a:pPr>
            <a:r>
              <a:rPr lang="en" sz="1600" b="1"/>
              <a:t>Attack (10278)</a:t>
            </a:r>
            <a:r>
              <a:rPr lang="en" sz="1600"/>
              <a:t>: A conflict between two countries</a:t>
            </a:r>
            <a:endParaRPr sz="1600"/>
          </a:p>
          <a:p>
            <a:pPr marL="0" indent="0">
              <a:spcBef>
                <a:spcPts val="1600"/>
              </a:spcBef>
              <a:buSzPts val="852"/>
              <a:buNone/>
            </a:pPr>
            <a:r>
              <a:rPr lang="en" sz="1600" b="1"/>
              <a:t>Scarcity (10282)</a:t>
            </a:r>
            <a:r>
              <a:rPr lang="en" sz="1600"/>
              <a:t>: Food or resource shortage caused by the attacks</a:t>
            </a:r>
            <a:endParaRPr sz="1600"/>
          </a:p>
          <a:p>
            <a:pPr marL="0" indent="0">
              <a:spcBef>
                <a:spcPts val="1600"/>
              </a:spcBef>
              <a:buSzPts val="852"/>
              <a:buNone/>
            </a:pPr>
            <a:r>
              <a:rPr lang="en" sz="1600" b="1"/>
              <a:t>Injury (10280)</a:t>
            </a:r>
            <a:r>
              <a:rPr lang="en" sz="1600"/>
              <a:t>: Victims get injured because of the attacks</a:t>
            </a:r>
            <a:endParaRPr sz="1600"/>
          </a:p>
          <a:p>
            <a:pPr marL="0" indent="0">
              <a:spcBef>
                <a:spcPts val="1600"/>
              </a:spcBef>
              <a:buSzPts val="852"/>
              <a:buNone/>
            </a:pPr>
            <a:r>
              <a:rPr lang="en" sz="1600" b="1"/>
              <a:t>Death (10279)</a:t>
            </a:r>
            <a:r>
              <a:rPr lang="en" sz="1600"/>
              <a:t>: Victims die because of the attack </a:t>
            </a:r>
            <a:endParaRPr sz="1600"/>
          </a:p>
          <a:p>
            <a:pPr marL="0" indent="0">
              <a:spcBef>
                <a:spcPts val="1600"/>
              </a:spcBef>
              <a:buSzPts val="852"/>
              <a:buNone/>
            </a:pPr>
            <a:r>
              <a:rPr lang="en" sz="1600" b="1"/>
              <a:t>Damage (10281)</a:t>
            </a:r>
            <a:r>
              <a:rPr lang="en" sz="1600"/>
              <a:t>: Constructions are damaged because of the attack</a:t>
            </a:r>
            <a:endParaRPr sz="1600"/>
          </a:p>
          <a:p>
            <a:pPr marL="0" indent="0">
              <a:spcBef>
                <a:spcPts val="1600"/>
              </a:spcBef>
              <a:buSzPts val="852"/>
              <a:buNone/>
            </a:pPr>
            <a:r>
              <a:rPr lang="en" sz="1600" b="1"/>
              <a:t>Transport (10283)</a:t>
            </a:r>
            <a:r>
              <a:rPr lang="en" sz="1600"/>
              <a:t>: Victims have to migrate to other places </a:t>
            </a:r>
            <a:endParaRPr sz="1600"/>
          </a:p>
          <a:p>
            <a:pPr marL="0" indent="0">
              <a:spcBef>
                <a:spcPts val="1600"/>
              </a:spcBef>
              <a:buSzPts val="852"/>
              <a:buNone/>
            </a:pPr>
            <a:r>
              <a:rPr lang="en" sz="1600" b="1"/>
              <a:t>Demonstration (10284)</a:t>
            </a:r>
            <a:r>
              <a:rPr lang="en" sz="1600"/>
              <a:t>: People demonstrate to against the battle</a:t>
            </a:r>
            <a:endParaRPr sz="1600"/>
          </a:p>
          <a:p>
            <a:pPr marL="0" indent="0">
              <a:spcBef>
                <a:spcPts val="1600"/>
              </a:spcBef>
              <a:spcAft>
                <a:spcPts val="1600"/>
              </a:spcAft>
              <a:buSzPts val="852"/>
              <a:buNone/>
            </a:pPr>
            <a:r>
              <a:rPr lang="en" sz="1600" b="1"/>
              <a:t>Arrest (10285)</a:t>
            </a:r>
            <a:r>
              <a:rPr lang="en" sz="1600"/>
              <a:t>: People triggering this attack is arrested</a:t>
            </a:r>
            <a:endParaRPr sz="1600"/>
          </a:p>
        </p:txBody>
      </p:sp>
      <p:pic>
        <p:nvPicPr>
          <p:cNvPr id="70" name="Google Shape;70;p15"/>
          <p:cNvPicPr preferRelativeResize="0"/>
          <p:nvPr/>
        </p:nvPicPr>
        <p:blipFill>
          <a:blip r:embed="rId3">
            <a:alphaModFix/>
          </a:blip>
          <a:stretch>
            <a:fillRect/>
          </a:stretch>
        </p:blipFill>
        <p:spPr>
          <a:xfrm>
            <a:off x="7295733" y="1064200"/>
            <a:ext cx="3867967" cy="5376067"/>
          </a:xfrm>
          <a:prstGeom prst="rect">
            <a:avLst/>
          </a:prstGeom>
          <a:noFill/>
          <a:ln>
            <a:noFill/>
          </a:ln>
        </p:spPr>
      </p:pic>
    </p:spTree>
    <p:extLst>
      <p:ext uri="{BB962C8B-B14F-4D97-AF65-F5344CB8AC3E}">
        <p14:creationId xmlns:p14="http://schemas.microsoft.com/office/powerpoint/2010/main" val="251887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Ceasefire Episode (10292)</a:t>
            </a:r>
            <a:endParaRPr/>
          </a:p>
        </p:txBody>
      </p:sp>
      <p:sp>
        <p:nvSpPr>
          <p:cNvPr id="76" name="Google Shape;76;p16"/>
          <p:cNvSpPr txBox="1">
            <a:spLocks noGrp="1"/>
          </p:cNvSpPr>
          <p:nvPr>
            <p:ph type="body" idx="1"/>
          </p:nvPr>
        </p:nvSpPr>
        <p:spPr>
          <a:xfrm>
            <a:off x="415600" y="1536633"/>
            <a:ext cx="5379600" cy="4555200"/>
          </a:xfrm>
          <a:prstGeom prst="rect">
            <a:avLst/>
          </a:prstGeom>
        </p:spPr>
        <p:txBody>
          <a:bodyPr spcFirstLastPara="1" vert="horz" wrap="square" lIns="121900" tIns="121900" rIns="121900" bIns="121900" rtlCol="0" anchor="t" anchorCtr="0">
            <a:normAutofit/>
          </a:bodyPr>
          <a:lstStyle/>
          <a:p>
            <a:pPr marL="0" indent="0">
              <a:buNone/>
            </a:pPr>
            <a:r>
              <a:rPr lang="en" sz="1600" b="1"/>
              <a:t>Remote Communication (10287)</a:t>
            </a:r>
            <a:r>
              <a:rPr lang="en" sz="1600"/>
              <a:t>: A third-party organization requests ceasefire </a:t>
            </a:r>
            <a:endParaRPr sz="1600"/>
          </a:p>
          <a:p>
            <a:pPr marL="0" indent="0">
              <a:spcBef>
                <a:spcPts val="1600"/>
              </a:spcBef>
              <a:buNone/>
            </a:pPr>
            <a:r>
              <a:rPr lang="en" sz="1600" b="1"/>
              <a:t>Negotiation (10288)</a:t>
            </a:r>
            <a:r>
              <a:rPr lang="en" sz="1600"/>
              <a:t>: Battle participants negotiate a ceasefire agreement</a:t>
            </a:r>
            <a:endParaRPr sz="1600"/>
          </a:p>
          <a:p>
            <a:pPr marL="0" indent="0">
              <a:spcBef>
                <a:spcPts val="1600"/>
              </a:spcBef>
              <a:buNone/>
            </a:pPr>
            <a:r>
              <a:rPr lang="en" sz="1600" b="1"/>
              <a:t>Negotiation Result (10289)</a:t>
            </a:r>
            <a:r>
              <a:rPr lang="en" sz="1600"/>
              <a:t>: a container</a:t>
            </a:r>
            <a:endParaRPr sz="1600"/>
          </a:p>
          <a:p>
            <a:pPr marL="0" indent="0">
              <a:spcBef>
                <a:spcPts val="1600"/>
              </a:spcBef>
              <a:buNone/>
            </a:pPr>
            <a:r>
              <a:rPr lang="en" sz="1600" b="1"/>
              <a:t>Rejection (10290)</a:t>
            </a:r>
            <a:r>
              <a:rPr lang="en" sz="1600"/>
              <a:t>: Battle participants do not reach an agreement</a:t>
            </a:r>
            <a:endParaRPr sz="1600"/>
          </a:p>
          <a:p>
            <a:pPr marL="0" indent="0">
              <a:spcBef>
                <a:spcPts val="1600"/>
              </a:spcBef>
              <a:buNone/>
            </a:pPr>
            <a:r>
              <a:rPr lang="en" sz="1600" b="1"/>
              <a:t>Agreement (10291)</a:t>
            </a:r>
            <a:r>
              <a:rPr lang="en" sz="1600"/>
              <a:t>:  Battle participants reach an agreement</a:t>
            </a:r>
            <a:endParaRPr sz="1600"/>
          </a:p>
          <a:p>
            <a:pPr marL="0" indent="0">
              <a:spcBef>
                <a:spcPts val="1600"/>
              </a:spcBef>
              <a:buNone/>
            </a:pPr>
            <a:r>
              <a:rPr lang="en" sz="1600" b="1"/>
              <a:t>Announcement (10293)</a:t>
            </a:r>
            <a:r>
              <a:rPr lang="en" sz="1600"/>
              <a:t>: The ceasefire agreement is announced</a:t>
            </a:r>
            <a:endParaRPr sz="1600"/>
          </a:p>
          <a:p>
            <a:pPr marL="0" indent="0">
              <a:spcBef>
                <a:spcPts val="1600"/>
              </a:spcBef>
              <a:buNone/>
            </a:pPr>
            <a:r>
              <a:rPr lang="en" sz="1600" b="1"/>
              <a:t>Withdrawal (10294)</a:t>
            </a:r>
            <a:r>
              <a:rPr lang="en" sz="1600"/>
              <a:t>: The attacking army is withdrawn </a:t>
            </a:r>
            <a:endParaRPr sz="1600"/>
          </a:p>
          <a:p>
            <a:pPr marL="0" indent="0">
              <a:spcBef>
                <a:spcPts val="1600"/>
              </a:spcBef>
              <a:spcAft>
                <a:spcPts val="1600"/>
              </a:spcAft>
              <a:buNone/>
            </a:pPr>
            <a:endParaRPr sz="1600"/>
          </a:p>
        </p:txBody>
      </p:sp>
      <p:pic>
        <p:nvPicPr>
          <p:cNvPr id="77" name="Google Shape;77;p16"/>
          <p:cNvPicPr preferRelativeResize="0"/>
          <p:nvPr/>
        </p:nvPicPr>
        <p:blipFill>
          <a:blip r:embed="rId3">
            <a:alphaModFix/>
          </a:blip>
          <a:stretch>
            <a:fillRect/>
          </a:stretch>
        </p:blipFill>
        <p:spPr>
          <a:xfrm>
            <a:off x="5876700" y="1536634"/>
            <a:ext cx="5899701" cy="4795801"/>
          </a:xfrm>
          <a:prstGeom prst="rect">
            <a:avLst/>
          </a:prstGeom>
          <a:noFill/>
          <a:ln>
            <a:noFill/>
          </a:ln>
        </p:spPr>
      </p:pic>
    </p:spTree>
    <p:extLst>
      <p:ext uri="{BB962C8B-B14F-4D97-AF65-F5344CB8AC3E}">
        <p14:creationId xmlns:p14="http://schemas.microsoft.com/office/powerpoint/2010/main" val="967348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zh-CN"/>
              <a:t>RESIN Disaster and Rescue Schema</a:t>
            </a:r>
            <a:br>
              <a:rPr lang="zh-CN"/>
            </a:br>
            <a:r>
              <a:rPr lang="en-US" altLang="zh-CN" sz="2133"/>
              <a:t>Quizlet 9</a:t>
            </a:r>
            <a:endParaRPr/>
          </a:p>
        </p:txBody>
      </p:sp>
      <p:sp>
        <p:nvSpPr>
          <p:cNvPr id="100" name="Google Shape;100;p25"/>
          <p:cNvSpPr txBox="1">
            <a:spLocks noGrp="1"/>
          </p:cNvSpPr>
          <p:nvPr>
            <p:ph type="subTitle" idx="1"/>
          </p:nvPr>
        </p:nvSpPr>
        <p:spPr>
          <a:xfrm>
            <a:off x="415600" y="3778833"/>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ts val="5091"/>
            </a:pPr>
            <a:r>
              <a:rPr lang="zh-CN"/>
              <a:t>Veronica Qing Lyu</a:t>
            </a:r>
            <a:endParaRPr/>
          </a:p>
        </p:txBody>
      </p:sp>
    </p:spTree>
    <p:extLst>
      <p:ext uri="{BB962C8B-B14F-4D97-AF65-F5344CB8AC3E}">
        <p14:creationId xmlns:p14="http://schemas.microsoft.com/office/powerpoint/2010/main" val="25890931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US" altLang="zh-CN" sz="5867"/>
              <a:t>Manmade Disaster and Rescue</a:t>
            </a:r>
            <a:endParaRPr sz="5867"/>
          </a:p>
        </p:txBody>
      </p:sp>
    </p:spTree>
    <p:extLst>
      <p:ext uri="{BB962C8B-B14F-4D97-AF65-F5344CB8AC3E}">
        <p14:creationId xmlns:p14="http://schemas.microsoft.com/office/powerpoint/2010/main" val="30020272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Overview</a:t>
            </a:r>
            <a:endParaRPr/>
          </a:p>
        </p:txBody>
      </p:sp>
      <p:pic>
        <p:nvPicPr>
          <p:cNvPr id="111" name="Google Shape;111;p27"/>
          <p:cNvPicPr preferRelativeResize="0"/>
          <p:nvPr/>
        </p:nvPicPr>
        <p:blipFill rotWithShape="1">
          <a:blip r:embed="rId3">
            <a:alphaModFix/>
          </a:blip>
          <a:srcRect t="74033" r="70490"/>
          <a:stretch/>
        </p:blipFill>
        <p:spPr>
          <a:xfrm>
            <a:off x="642900" y="5128701"/>
            <a:ext cx="3218432" cy="1322900"/>
          </a:xfrm>
          <a:prstGeom prst="rect">
            <a:avLst/>
          </a:prstGeom>
          <a:noFill/>
          <a:ln>
            <a:noFill/>
          </a:ln>
        </p:spPr>
      </p:pic>
      <p:pic>
        <p:nvPicPr>
          <p:cNvPr id="112" name="Google Shape;112;p27"/>
          <p:cNvPicPr preferRelativeResize="0"/>
          <p:nvPr/>
        </p:nvPicPr>
        <p:blipFill>
          <a:blip r:embed="rId4">
            <a:alphaModFix/>
          </a:blip>
          <a:stretch>
            <a:fillRect/>
          </a:stretch>
        </p:blipFill>
        <p:spPr>
          <a:xfrm>
            <a:off x="2763866" y="1309667"/>
            <a:ext cx="7924265" cy="3878157"/>
          </a:xfrm>
          <a:prstGeom prst="rect">
            <a:avLst/>
          </a:prstGeom>
          <a:noFill/>
          <a:ln>
            <a:noFill/>
          </a:ln>
        </p:spPr>
      </p:pic>
    </p:spTree>
    <p:extLst>
      <p:ext uri="{BB962C8B-B14F-4D97-AF65-F5344CB8AC3E}">
        <p14:creationId xmlns:p14="http://schemas.microsoft.com/office/powerpoint/2010/main" val="8025386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Manmade disaster</a:t>
            </a:r>
            <a:endParaRPr/>
          </a:p>
        </p:txBody>
      </p:sp>
      <p:sp>
        <p:nvSpPr>
          <p:cNvPr id="118" name="Google Shape;118;p28"/>
          <p:cNvSpPr txBox="1"/>
          <p:nvPr/>
        </p:nvSpPr>
        <p:spPr>
          <a:xfrm>
            <a:off x="415600" y="1356967"/>
            <a:ext cx="8986400" cy="2348295"/>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US" altLang="zh-CN" sz="1400" b="1">
                <a:solidFill>
                  <a:schemeClr val="dk1"/>
                </a:solidFill>
              </a:rPr>
              <a:t>Collapse (10602): </a:t>
            </a:r>
            <a:r>
              <a:rPr lang="en-US" altLang="zh-CN" sz="1400">
                <a:solidFill>
                  <a:schemeClr val="dk1"/>
                </a:solidFill>
              </a:rPr>
              <a:t>Collapse of a building etc., in a disaster</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Conflagration (10604): </a:t>
            </a:r>
            <a:r>
              <a:rPr lang="en-US" altLang="zh-CN" sz="1400">
                <a:solidFill>
                  <a:schemeClr val="dk1"/>
                </a:solidFill>
              </a:rPr>
              <a:t>large and destructive fire that threatens human life, animal life, health, and/or property</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Trap (10605): </a:t>
            </a:r>
            <a:r>
              <a:rPr lang="en-US" altLang="zh-CN" sz="1400">
                <a:solidFill>
                  <a:schemeClr val="dk1"/>
                </a:solidFill>
              </a:rPr>
              <a:t>victims are trapped in the disaster site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Damage (10603): </a:t>
            </a:r>
            <a:r>
              <a:rPr lang="en-US" altLang="zh-CN" sz="1400">
                <a:solidFill>
                  <a:schemeClr val="dk1"/>
                </a:solidFill>
              </a:rPr>
              <a:t>changes introduced into a system that adversely affect its current or future performance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Injury (10606): </a:t>
            </a:r>
            <a:r>
              <a:rPr lang="en-US" altLang="zh-CN" sz="1400">
                <a:solidFill>
                  <a:schemeClr val="dk1"/>
                </a:solidFill>
              </a:rPr>
              <a:t>physiological wound caused by an external source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Death (10607):</a:t>
            </a:r>
            <a:r>
              <a:rPr lang="zh-CN" altLang="en-US" sz="1400">
                <a:solidFill>
                  <a:schemeClr val="dk1"/>
                </a:solidFill>
              </a:rPr>
              <a:t> </a:t>
            </a:r>
            <a:r>
              <a:rPr lang="en-US" altLang="zh-CN" sz="1400">
                <a:solidFill>
                  <a:schemeClr val="dk1"/>
                </a:solidFill>
              </a:rPr>
              <a:t>permanent cessation of vital functions</a:t>
            </a:r>
            <a:endParaRPr sz="1400">
              <a:solidFill>
                <a:schemeClr val="dk1"/>
              </a:solidFill>
            </a:endParaRPr>
          </a:p>
        </p:txBody>
      </p:sp>
      <p:pic>
        <p:nvPicPr>
          <p:cNvPr id="119" name="Google Shape;119;p28"/>
          <p:cNvPicPr preferRelativeResize="0"/>
          <p:nvPr/>
        </p:nvPicPr>
        <p:blipFill rotWithShape="1">
          <a:blip r:embed="rId3">
            <a:alphaModFix/>
          </a:blip>
          <a:srcRect l="18227"/>
          <a:stretch/>
        </p:blipFill>
        <p:spPr>
          <a:xfrm>
            <a:off x="5509785" y="3505700"/>
            <a:ext cx="6003233" cy="2814467"/>
          </a:xfrm>
          <a:prstGeom prst="rect">
            <a:avLst/>
          </a:prstGeom>
          <a:noFill/>
          <a:ln>
            <a:noFill/>
          </a:ln>
        </p:spPr>
      </p:pic>
    </p:spTree>
    <p:extLst>
      <p:ext uri="{BB962C8B-B14F-4D97-AF65-F5344CB8AC3E}">
        <p14:creationId xmlns:p14="http://schemas.microsoft.com/office/powerpoint/2010/main" val="38141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a:t>Research Response</a:t>
            </a:r>
            <a:endParaRPr/>
          </a:p>
        </p:txBody>
      </p:sp>
      <p:sp>
        <p:nvSpPr>
          <p:cNvPr id="96" name="Google Shape;96;p7"/>
          <p:cNvSpPr txBox="1"/>
          <p:nvPr/>
        </p:nvSpPr>
        <p:spPr>
          <a:xfrm>
            <a:off x="432900" y="1319401"/>
            <a:ext cx="11360800" cy="189535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 sz="1400" b="1">
                <a:solidFill>
                  <a:schemeClr val="dk1"/>
                </a:solidFill>
              </a:rPr>
              <a:t>Meeting</a:t>
            </a:r>
            <a:r>
              <a:rPr lang="en" sz="1400">
                <a:solidFill>
                  <a:schemeClr val="dk1"/>
                </a:solidFill>
              </a:rPr>
              <a:t>: Academic conference or scientific conference for conducting research on fighting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Collaborate</a:t>
            </a:r>
            <a:r>
              <a:rPr lang="en" sz="1400">
                <a:solidFill>
                  <a:schemeClr val="dk1"/>
                </a:solidFill>
              </a:rPr>
              <a:t>: Research collaboration on finding treatment for the virus</a:t>
            </a:r>
            <a:endParaRPr sz="1400">
              <a:solidFill>
                <a:schemeClr val="dk1"/>
              </a:solidFill>
            </a:endParaRPr>
          </a:p>
          <a:p>
            <a:pPr>
              <a:lnSpc>
                <a:spcPct val="115000"/>
              </a:lnSpc>
              <a:spcBef>
                <a:spcPts val="800"/>
              </a:spcBef>
              <a:buClr>
                <a:schemeClr val="dk1"/>
              </a:buClr>
              <a:buSzPts val="1100"/>
            </a:pPr>
            <a:r>
              <a:rPr lang="en" sz="1400" b="1">
                <a:solidFill>
                  <a:schemeClr val="dk1"/>
                </a:solidFill>
              </a:rPr>
              <a:t>Research</a:t>
            </a:r>
            <a:r>
              <a:rPr lang="en" sz="1400">
                <a:solidFill>
                  <a:schemeClr val="dk1"/>
                </a:solidFill>
              </a:rPr>
              <a:t>: Conducting research fighting the disease outbreak</a:t>
            </a:r>
            <a:endParaRPr sz="1400">
              <a:solidFill>
                <a:schemeClr val="dk1"/>
              </a:solidFill>
            </a:endParaRPr>
          </a:p>
          <a:p>
            <a:pPr>
              <a:lnSpc>
                <a:spcPct val="115000"/>
              </a:lnSpc>
              <a:spcBef>
                <a:spcPts val="800"/>
              </a:spcBef>
              <a:buClr>
                <a:schemeClr val="dk1"/>
              </a:buClr>
              <a:buSzPts val="1100"/>
            </a:pPr>
            <a:r>
              <a:rPr lang="en" sz="1400" b="1">
                <a:solidFill>
                  <a:schemeClr val="dk1"/>
                </a:solidFill>
              </a:rPr>
              <a:t>New Treatments</a:t>
            </a:r>
            <a:r>
              <a:rPr lang="en" sz="1400">
                <a:solidFill>
                  <a:schemeClr val="dk1"/>
                </a:solidFill>
              </a:rPr>
              <a:t>: Developing effective treatment or cure for the disease</a:t>
            </a:r>
            <a:endParaRPr sz="1400">
              <a:solidFill>
                <a:schemeClr val="dk1"/>
              </a:solidFill>
            </a:endParaRPr>
          </a:p>
          <a:p>
            <a:pPr>
              <a:lnSpc>
                <a:spcPct val="115000"/>
              </a:lnSpc>
              <a:spcBef>
                <a:spcPts val="800"/>
              </a:spcBef>
            </a:pPr>
            <a:r>
              <a:rPr lang="en" sz="1400" b="1">
                <a:solidFill>
                  <a:schemeClr val="dk1"/>
                </a:solidFill>
              </a:rPr>
              <a:t>Discussion</a:t>
            </a:r>
            <a:r>
              <a:rPr lang="en" sz="1400">
                <a:solidFill>
                  <a:schemeClr val="dk1"/>
                </a:solidFill>
              </a:rPr>
              <a:t>: conversation between two or more people on responding to the disease outbreak</a:t>
            </a:r>
            <a:endParaRPr sz="2400"/>
          </a:p>
        </p:txBody>
      </p:sp>
      <p:pic>
        <p:nvPicPr>
          <p:cNvPr id="97" name="Google Shape;97;p7"/>
          <p:cNvPicPr preferRelativeResize="0"/>
          <p:nvPr/>
        </p:nvPicPr>
        <p:blipFill>
          <a:blip r:embed="rId3">
            <a:alphaModFix/>
          </a:blip>
          <a:stretch>
            <a:fillRect/>
          </a:stretch>
        </p:blipFill>
        <p:spPr>
          <a:xfrm>
            <a:off x="2385418" y="3225800"/>
            <a:ext cx="7421161" cy="3268600"/>
          </a:xfrm>
          <a:prstGeom prst="rect">
            <a:avLst/>
          </a:prstGeom>
          <a:noFill/>
          <a:ln>
            <a:noFill/>
          </a:ln>
        </p:spPr>
      </p:pic>
    </p:spTree>
    <p:extLst>
      <p:ext uri="{BB962C8B-B14F-4D97-AF65-F5344CB8AC3E}">
        <p14:creationId xmlns:p14="http://schemas.microsoft.com/office/powerpoint/2010/main" val="32554256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Rescue</a:t>
            </a:r>
            <a:endParaRPr/>
          </a:p>
        </p:txBody>
      </p:sp>
      <p:sp>
        <p:nvSpPr>
          <p:cNvPr id="125" name="Google Shape;125;p29"/>
          <p:cNvSpPr txBox="1"/>
          <p:nvPr/>
        </p:nvSpPr>
        <p:spPr>
          <a:xfrm>
            <a:off x="415600" y="1356967"/>
            <a:ext cx="10602800" cy="4080116"/>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US" altLang="zh-CN" sz="1400" b="1">
                <a:solidFill>
                  <a:schemeClr val="dk1"/>
                </a:solidFill>
              </a:rPr>
              <a:t>Announcement (10608): </a:t>
            </a:r>
            <a:r>
              <a:rPr lang="en-US" altLang="zh-CN" sz="1400">
                <a:solidFill>
                  <a:schemeClr val="dk1"/>
                </a:solidFill>
              </a:rPr>
              <a:t>government announces the disaster to public</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Command (10609): </a:t>
            </a:r>
            <a:r>
              <a:rPr lang="en-US" altLang="zh-CN" sz="1400">
                <a:solidFill>
                  <a:schemeClr val="dk1"/>
                </a:solidFill>
              </a:rPr>
              <a:t>government commands rescuers to carry out rescue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Communication (10610):</a:t>
            </a:r>
            <a:r>
              <a:rPr lang="zh-CN" altLang="en-US" sz="1400">
                <a:solidFill>
                  <a:schemeClr val="dk1"/>
                </a:solidFill>
              </a:rPr>
              <a:t> </a:t>
            </a:r>
            <a:r>
              <a:rPr lang="en-US" altLang="zh-CN" sz="1400">
                <a:solidFill>
                  <a:schemeClr val="dk1"/>
                </a:solidFill>
              </a:rPr>
              <a:t>rescuers communicate with trapped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Emergency_evacuation (10611): </a:t>
            </a:r>
            <a:r>
              <a:rPr lang="en-US" altLang="zh-CN" sz="1400">
                <a:solidFill>
                  <a:schemeClr val="dk1"/>
                </a:solidFill>
              </a:rPr>
              <a:t>rescuers evacuate trapped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Collaboration (10612): </a:t>
            </a:r>
            <a:r>
              <a:rPr lang="en-US" altLang="zh-CN" sz="1400">
                <a:solidFill>
                  <a:schemeClr val="dk1"/>
                </a:solidFill>
              </a:rPr>
              <a:t>different parties of rescuers collaborate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Transport (10613): </a:t>
            </a:r>
            <a:r>
              <a:rPr lang="en-US" altLang="zh-CN" sz="1400">
                <a:solidFill>
                  <a:schemeClr val="dk1"/>
                </a:solidFill>
              </a:rPr>
              <a:t>rescuers transport victims to medical sites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Treatment (10614):</a:t>
            </a:r>
            <a:r>
              <a:rPr lang="zh-CN" altLang="en-US" sz="1400">
                <a:solidFill>
                  <a:schemeClr val="dk1"/>
                </a:solidFill>
              </a:rPr>
              <a:t> </a:t>
            </a:r>
            <a:r>
              <a:rPr lang="en-US" altLang="zh-CN" sz="1400">
                <a:solidFill>
                  <a:schemeClr val="dk1"/>
                </a:solidFill>
              </a:rPr>
              <a:t>medical treatment of the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Recover (10633): </a:t>
            </a:r>
            <a:r>
              <a:rPr lang="en-US" altLang="zh-CN" sz="1400">
                <a:solidFill>
                  <a:schemeClr val="dk1"/>
                </a:solidFill>
              </a:rPr>
              <a:t>victims recover from injuries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Death (10634): </a:t>
            </a:r>
            <a:r>
              <a:rPr lang="en-US" altLang="zh-CN" sz="1400">
                <a:solidFill>
                  <a:schemeClr val="dk1"/>
                </a:solidFill>
              </a:rPr>
              <a:t>permanent cessation of vital functions</a:t>
            </a:r>
            <a:endParaRPr sz="1400">
              <a:solidFill>
                <a:schemeClr val="dk1"/>
              </a:solidFill>
            </a:endParaRPr>
          </a:p>
          <a:p>
            <a:pPr>
              <a:lnSpc>
                <a:spcPct val="115000"/>
              </a:lnSpc>
              <a:spcBef>
                <a:spcPts val="800"/>
              </a:spcBef>
              <a:buClr>
                <a:srgbClr val="000000"/>
              </a:buClr>
              <a:buSzPts val="1050"/>
            </a:pPr>
            <a:br>
              <a:rPr lang="zh-CN" altLang="en-US" sz="1400">
                <a:solidFill>
                  <a:schemeClr val="dk1"/>
                </a:solidFill>
              </a:rPr>
            </a:br>
            <a:endParaRPr sz="1867">
              <a:solidFill>
                <a:srgbClr val="000000"/>
              </a:solidFill>
              <a:latin typeface="Arial"/>
              <a:ea typeface="Arial"/>
              <a:cs typeface="Arial"/>
              <a:sym typeface="Arial"/>
            </a:endParaRPr>
          </a:p>
        </p:txBody>
      </p:sp>
      <p:pic>
        <p:nvPicPr>
          <p:cNvPr id="126" name="Google Shape;126;p29"/>
          <p:cNvPicPr preferRelativeResize="0"/>
          <p:nvPr/>
        </p:nvPicPr>
        <p:blipFill rotWithShape="1">
          <a:blip r:embed="rId3">
            <a:alphaModFix/>
          </a:blip>
          <a:srcRect t="10671" b="12168"/>
          <a:stretch/>
        </p:blipFill>
        <p:spPr>
          <a:xfrm>
            <a:off x="1848667" y="4645367"/>
            <a:ext cx="9306399" cy="2030300"/>
          </a:xfrm>
          <a:prstGeom prst="rect">
            <a:avLst/>
          </a:prstGeom>
          <a:noFill/>
          <a:ln>
            <a:noFill/>
          </a:ln>
        </p:spPr>
      </p:pic>
    </p:spTree>
    <p:extLst>
      <p:ext uri="{BB962C8B-B14F-4D97-AF65-F5344CB8AC3E}">
        <p14:creationId xmlns:p14="http://schemas.microsoft.com/office/powerpoint/2010/main" val="1566690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0"/>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Investigation</a:t>
            </a:r>
            <a:endParaRPr/>
          </a:p>
        </p:txBody>
      </p:sp>
      <p:pic>
        <p:nvPicPr>
          <p:cNvPr id="132" name="Google Shape;132;p30"/>
          <p:cNvPicPr preferRelativeResize="0"/>
          <p:nvPr/>
        </p:nvPicPr>
        <p:blipFill rotWithShape="1">
          <a:blip r:embed="rId3">
            <a:alphaModFix/>
          </a:blip>
          <a:srcRect/>
          <a:stretch/>
        </p:blipFill>
        <p:spPr>
          <a:xfrm>
            <a:off x="4533901" y="2247901"/>
            <a:ext cx="7658100" cy="4610100"/>
          </a:xfrm>
          <a:prstGeom prst="rect">
            <a:avLst/>
          </a:prstGeom>
          <a:noFill/>
          <a:ln>
            <a:noFill/>
          </a:ln>
        </p:spPr>
      </p:pic>
      <p:sp>
        <p:nvSpPr>
          <p:cNvPr id="133" name="Google Shape;133;p30"/>
          <p:cNvSpPr txBox="1"/>
          <p:nvPr/>
        </p:nvSpPr>
        <p:spPr>
          <a:xfrm>
            <a:off x="329933" y="1628334"/>
            <a:ext cx="6487200" cy="478332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n-US" altLang="zh-CN" sz="1400" b="1">
                <a:solidFill>
                  <a:schemeClr val="dk1"/>
                </a:solidFill>
                <a:latin typeface="Arial"/>
                <a:ea typeface="Arial"/>
                <a:cs typeface="Arial"/>
                <a:sym typeface="Arial"/>
              </a:rPr>
              <a:t>IdentifyCategorize </a:t>
            </a:r>
            <a:r>
              <a:rPr lang="en-US" altLang="zh-CN" sz="1400" b="1">
                <a:solidFill>
                  <a:schemeClr val="dk1"/>
                </a:solidFill>
              </a:rPr>
              <a:t>(10616)</a:t>
            </a:r>
            <a:r>
              <a:rPr lang="en-US" altLang="zh-CN" sz="1400">
                <a:solidFill>
                  <a:schemeClr val="dk1"/>
                </a:solidFill>
                <a:latin typeface="Arial"/>
                <a:ea typeface="Arial"/>
                <a:cs typeface="Arial"/>
                <a:sym typeface="Arial"/>
              </a:rPr>
              <a:t>: </a:t>
            </a:r>
            <a:r>
              <a:rPr lang="en-US" altLang="zh-CN" sz="1400">
                <a:solidFill>
                  <a:schemeClr val="dk1"/>
                </a:solidFill>
              </a:rPr>
              <a:t>Investigation of a manmade disaster includes identifying its initiators</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latin typeface="Arial"/>
                <a:ea typeface="Arial"/>
                <a:cs typeface="Arial"/>
                <a:sym typeface="Arial"/>
              </a:rPr>
              <a:t>Contact </a:t>
            </a:r>
            <a:r>
              <a:rPr lang="en-US" altLang="zh-CN" sz="1400" b="1">
                <a:solidFill>
                  <a:schemeClr val="dk1"/>
                </a:solidFill>
              </a:rPr>
              <a:t>(10617)</a:t>
            </a:r>
            <a:r>
              <a:rPr lang="en-US" altLang="zh-CN" sz="1400">
                <a:solidFill>
                  <a:schemeClr val="dk1"/>
                </a:solidFill>
                <a:latin typeface="Arial"/>
                <a:ea typeface="Arial"/>
                <a:cs typeface="Arial"/>
                <a:sym typeface="Arial"/>
              </a:rPr>
              <a:t>: Make contact with the suspect</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latin typeface="Arial"/>
                <a:ea typeface="Arial"/>
                <a:cs typeface="Arial"/>
                <a:sym typeface="Arial"/>
              </a:rPr>
              <a:t>Arrest </a:t>
            </a:r>
            <a:r>
              <a:rPr lang="en-US" altLang="zh-CN" sz="1400" b="1">
                <a:solidFill>
                  <a:schemeClr val="dk1"/>
                </a:solidFill>
              </a:rPr>
              <a:t>(10618)</a:t>
            </a:r>
            <a:r>
              <a:rPr lang="en-US" altLang="zh-CN" sz="1400">
                <a:solidFill>
                  <a:schemeClr val="dk1"/>
                </a:solidFill>
                <a:latin typeface="Arial"/>
                <a:ea typeface="Arial"/>
                <a:cs typeface="Arial"/>
                <a:sym typeface="Arial"/>
              </a:rPr>
              <a:t>: </a:t>
            </a:r>
            <a:r>
              <a:rPr lang="en-US" altLang="zh-CN" sz="1400">
                <a:solidFill>
                  <a:schemeClr val="dk1"/>
                </a:solidFill>
              </a:rPr>
              <a:t>Taking the suspect who caused the disaster into custody</a:t>
            </a:r>
            <a:endParaRPr sz="1400">
              <a:solidFill>
                <a:schemeClr val="dk1"/>
              </a:solidFill>
              <a:latin typeface="Arial"/>
              <a:ea typeface="Arial"/>
              <a:cs typeface="Arial"/>
              <a:sym typeface="Arial"/>
            </a:endParaRPr>
          </a:p>
          <a:p>
            <a:pPr>
              <a:lnSpc>
                <a:spcPct val="115000"/>
              </a:lnSpc>
              <a:spcBef>
                <a:spcPts val="800"/>
              </a:spcBef>
              <a:buClr>
                <a:srgbClr val="000000"/>
              </a:buClr>
              <a:buSzPts val="1050"/>
            </a:pPr>
            <a:r>
              <a:rPr lang="en-US" altLang="zh-CN" sz="1400" b="1">
                <a:solidFill>
                  <a:schemeClr val="dk1"/>
                </a:solidFill>
                <a:latin typeface="Arial"/>
                <a:ea typeface="Arial"/>
                <a:cs typeface="Arial"/>
                <a:sym typeface="Arial"/>
              </a:rPr>
              <a:t>Inspect </a:t>
            </a:r>
            <a:r>
              <a:rPr lang="en-US" altLang="zh-CN" sz="1400" b="1">
                <a:solidFill>
                  <a:schemeClr val="dk1"/>
                </a:solidFill>
              </a:rPr>
              <a:t>(10621)</a:t>
            </a:r>
            <a:r>
              <a:rPr lang="en-US" altLang="zh-CN" sz="1400">
                <a:solidFill>
                  <a:schemeClr val="dk1"/>
                </a:solidFill>
                <a:latin typeface="Arial"/>
                <a:ea typeface="Arial"/>
                <a:cs typeface="Arial"/>
                <a:sym typeface="Arial"/>
              </a:rPr>
              <a:t>: </a:t>
            </a:r>
            <a:r>
              <a:rPr lang="en-US" altLang="zh-CN" sz="1400">
                <a:solidFill>
                  <a:schemeClr val="dk1"/>
                </a:solidFill>
              </a:rPr>
              <a:t>Organized examination or formal evaluation on the initiator of the disaster</a:t>
            </a:r>
            <a:endParaRPr sz="1400">
              <a:solidFill>
                <a:schemeClr val="dk1"/>
              </a:solidFill>
              <a:latin typeface="Arial"/>
              <a:ea typeface="Arial"/>
              <a:cs typeface="Arial"/>
              <a:sym typeface="Arial"/>
            </a:endParaRPr>
          </a:p>
          <a:p>
            <a:pPr>
              <a:lnSpc>
                <a:spcPct val="115000"/>
              </a:lnSpc>
              <a:spcBef>
                <a:spcPts val="800"/>
              </a:spcBef>
              <a:buClr>
                <a:srgbClr val="000000"/>
              </a:buClr>
              <a:buSzPts val="1050"/>
            </a:pPr>
            <a:endParaRPr sz="1400">
              <a:solidFill>
                <a:schemeClr val="dk1"/>
              </a:solidFill>
              <a:latin typeface="Arial"/>
              <a:ea typeface="Arial"/>
              <a:cs typeface="Arial"/>
              <a:sym typeface="Arial"/>
            </a:endParaRPr>
          </a:p>
          <a:p>
            <a:pPr>
              <a:lnSpc>
                <a:spcPct val="115000"/>
              </a:lnSpc>
              <a:spcBef>
                <a:spcPts val="800"/>
              </a:spcBef>
              <a:buClr>
                <a:srgbClr val="000000"/>
              </a:buClr>
              <a:buSzPts val="1050"/>
            </a:pPr>
            <a:br>
              <a:rPr lang="zh-CN" altLang="en-US" sz="1400">
                <a:solidFill>
                  <a:schemeClr val="dk1"/>
                </a:solidFill>
              </a:rPr>
            </a:br>
            <a:br>
              <a:rPr lang="zh-CN" altLang="en-US" sz="1400">
                <a:solidFill>
                  <a:schemeClr val="dk1"/>
                </a:solidFill>
              </a:rPr>
            </a:br>
            <a:endParaRPr sz="1400">
              <a:solidFill>
                <a:schemeClr val="dk1"/>
              </a:solidFill>
              <a:latin typeface="Arial"/>
              <a:ea typeface="Arial"/>
              <a:cs typeface="Arial"/>
              <a:sym typeface="Arial"/>
            </a:endParaRPr>
          </a:p>
          <a:p>
            <a:pPr>
              <a:lnSpc>
                <a:spcPct val="115000"/>
              </a:lnSpc>
              <a:spcBef>
                <a:spcPts val="800"/>
              </a:spcBef>
              <a:buClr>
                <a:schemeClr val="dk1"/>
              </a:buClr>
              <a:buSzPts val="1100"/>
            </a:pP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latin typeface="Arial"/>
                <a:ea typeface="Arial"/>
                <a:cs typeface="Arial"/>
                <a:sym typeface="Arial"/>
              </a:rPr>
              <a:t>Interrogation </a:t>
            </a:r>
            <a:r>
              <a:rPr lang="en-US" altLang="zh-CN" sz="1400" b="1">
                <a:solidFill>
                  <a:schemeClr val="dk1"/>
                </a:solidFill>
              </a:rPr>
              <a:t>(10622)</a:t>
            </a:r>
            <a:r>
              <a:rPr lang="en-US" altLang="zh-CN" sz="1400">
                <a:solidFill>
                  <a:schemeClr val="dk1"/>
                </a:solidFill>
                <a:latin typeface="Arial"/>
                <a:ea typeface="Arial"/>
                <a:cs typeface="Arial"/>
                <a:sym typeface="Arial"/>
              </a:rPr>
              <a:t>: </a:t>
            </a:r>
            <a:r>
              <a:rPr lang="en-US" altLang="zh-CN" sz="1400">
                <a:solidFill>
                  <a:schemeClr val="dk1"/>
                </a:solidFill>
              </a:rPr>
              <a:t>Interviewing with the goal of eliciting useful information related to suspected crime</a:t>
            </a:r>
            <a:br>
              <a:rPr lang="en-US" altLang="zh-CN" sz="1400">
                <a:solidFill>
                  <a:schemeClr val="dk1"/>
                </a:solidFill>
              </a:rPr>
            </a:br>
            <a:r>
              <a:rPr lang="en-US" altLang="zh-CN" sz="1400" b="1">
                <a:solidFill>
                  <a:schemeClr val="dk1"/>
                </a:solidFill>
                <a:latin typeface="Arial"/>
                <a:ea typeface="Arial"/>
                <a:cs typeface="Arial"/>
                <a:sym typeface="Arial"/>
              </a:rPr>
              <a:t>Handcuffing </a:t>
            </a:r>
            <a:r>
              <a:rPr lang="en-US" altLang="zh-CN" sz="1400" b="1">
                <a:solidFill>
                  <a:schemeClr val="dk1"/>
                </a:solidFill>
              </a:rPr>
              <a:t>(10619)</a:t>
            </a:r>
            <a:r>
              <a:rPr lang="en-US" altLang="zh-CN" sz="1400">
                <a:solidFill>
                  <a:schemeClr val="dk1"/>
                </a:solidFill>
                <a:latin typeface="Arial"/>
                <a:ea typeface="Arial"/>
                <a:cs typeface="Arial"/>
                <a:sym typeface="Arial"/>
              </a:rPr>
              <a:t>: </a:t>
            </a:r>
            <a:r>
              <a:rPr lang="en-US" altLang="zh-CN" sz="1400">
                <a:solidFill>
                  <a:schemeClr val="dk1"/>
                </a:solidFill>
              </a:rPr>
              <a:t>Using handcuffs to secure a suspect who initiated the disaster</a:t>
            </a:r>
            <a:endParaRPr sz="1400">
              <a:solidFill>
                <a:schemeClr val="dk1"/>
              </a:solidFill>
              <a:latin typeface="Arial"/>
              <a:ea typeface="Arial"/>
              <a:cs typeface="Arial"/>
              <a:sym typeface="Arial"/>
            </a:endParaRPr>
          </a:p>
          <a:p>
            <a:pPr>
              <a:lnSpc>
                <a:spcPct val="115000"/>
              </a:lnSpc>
              <a:spcBef>
                <a:spcPts val="800"/>
              </a:spcBef>
              <a:buClr>
                <a:srgbClr val="000000"/>
              </a:buClr>
              <a:buSzPts val="1050"/>
            </a:pPr>
            <a:r>
              <a:rPr lang="en-US" altLang="zh-CN" sz="1400" b="1">
                <a:solidFill>
                  <a:schemeClr val="dk1"/>
                </a:solidFill>
                <a:latin typeface="Arial"/>
                <a:ea typeface="Arial"/>
                <a:cs typeface="Arial"/>
                <a:sym typeface="Arial"/>
              </a:rPr>
              <a:t>Restrain </a:t>
            </a:r>
            <a:r>
              <a:rPr lang="en-US" altLang="zh-CN" sz="1400" b="1">
                <a:solidFill>
                  <a:schemeClr val="dk1"/>
                </a:solidFill>
              </a:rPr>
              <a:t>(10620)</a:t>
            </a:r>
            <a:r>
              <a:rPr lang="en-US" altLang="zh-CN" sz="1400">
                <a:solidFill>
                  <a:schemeClr val="dk1"/>
                </a:solidFill>
                <a:latin typeface="Arial"/>
                <a:ea typeface="Arial"/>
                <a:cs typeface="Arial"/>
                <a:sym typeface="Arial"/>
              </a:rPr>
              <a:t>: Physical restraint on the suspect</a:t>
            </a: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2764524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a:spLocks noGrp="1"/>
          </p:cNvSpPr>
          <p:nvPr>
            <p:ph type="title"/>
          </p:nvPr>
        </p:nvSpPr>
        <p:spPr>
          <a:xfrm>
            <a:off x="0" y="0"/>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Civil Justice</a:t>
            </a:r>
            <a:endParaRPr/>
          </a:p>
        </p:txBody>
      </p:sp>
      <p:sp>
        <p:nvSpPr>
          <p:cNvPr id="139" name="Google Shape;139;p31"/>
          <p:cNvSpPr txBox="1"/>
          <p:nvPr/>
        </p:nvSpPr>
        <p:spPr>
          <a:xfrm>
            <a:off x="167" y="628801"/>
            <a:ext cx="12192000" cy="3647112"/>
          </a:xfrm>
          <a:prstGeom prst="rect">
            <a:avLst/>
          </a:prstGeom>
          <a:noFill/>
          <a:ln>
            <a:noFill/>
          </a:ln>
        </p:spPr>
        <p:txBody>
          <a:bodyPr spcFirstLastPara="1" wrap="square" lIns="121900" tIns="121900" rIns="121900" bIns="121900" anchor="t" anchorCtr="0">
            <a:spAutoFit/>
          </a:bodyPr>
          <a:lstStyle/>
          <a:p>
            <a:pPr>
              <a:lnSpc>
                <a:spcPct val="115000"/>
              </a:lnSpc>
            </a:pPr>
            <a:r>
              <a:rPr lang="en-US" altLang="zh-CN" sz="1400" b="1">
                <a:solidFill>
                  <a:schemeClr val="dk1"/>
                </a:solidFill>
                <a:latin typeface="Arial"/>
                <a:ea typeface="Arial"/>
                <a:cs typeface="Arial"/>
                <a:sym typeface="Arial"/>
              </a:rPr>
              <a:t>File Complaint </a:t>
            </a:r>
            <a:r>
              <a:rPr lang="en-US" altLang="zh-CN" sz="1400" b="1">
                <a:solidFill>
                  <a:schemeClr val="dk1"/>
                </a:solidFill>
              </a:rPr>
              <a:t>(10623)</a:t>
            </a:r>
            <a:r>
              <a:rPr lang="en-US" altLang="zh-CN" sz="1400">
                <a:solidFill>
                  <a:schemeClr val="dk1"/>
                </a:solidFill>
                <a:latin typeface="Arial"/>
                <a:ea typeface="Arial"/>
                <a:cs typeface="Arial"/>
                <a:sym typeface="Arial"/>
              </a:rPr>
              <a:t>: Plaintiff files a complaint to initiate a lawsuit</a:t>
            </a:r>
            <a:endParaRPr sz="2400"/>
          </a:p>
          <a:p>
            <a:pPr>
              <a:lnSpc>
                <a:spcPct val="115000"/>
              </a:lnSpc>
              <a:spcBef>
                <a:spcPts val="800"/>
              </a:spcBef>
            </a:pPr>
            <a:r>
              <a:rPr lang="en-US" altLang="zh-CN" sz="1400" b="1">
                <a:solidFill>
                  <a:schemeClr val="dk1"/>
                </a:solidFill>
                <a:latin typeface="Arial"/>
                <a:ea typeface="Arial"/>
                <a:cs typeface="Arial"/>
                <a:sym typeface="Arial"/>
              </a:rPr>
              <a:t>Answer </a:t>
            </a:r>
            <a:r>
              <a:rPr lang="en-US" altLang="zh-CN" sz="1400" b="1">
                <a:solidFill>
                  <a:schemeClr val="dk1"/>
                </a:solidFill>
              </a:rPr>
              <a:t>(10624)</a:t>
            </a:r>
            <a:r>
              <a:rPr lang="en-US" altLang="zh-CN" sz="1400">
                <a:solidFill>
                  <a:schemeClr val="dk1"/>
                </a:solidFill>
                <a:latin typeface="Arial"/>
                <a:ea typeface="Arial"/>
                <a:cs typeface="Arial"/>
                <a:sym typeface="Arial"/>
              </a:rPr>
              <a:t>: In law, a solemn assertion in opposition to someone or something by the defendant</a:t>
            </a:r>
            <a:endParaRPr sz="2400"/>
          </a:p>
          <a:p>
            <a:pPr>
              <a:lnSpc>
                <a:spcPct val="115000"/>
              </a:lnSpc>
              <a:spcBef>
                <a:spcPts val="800"/>
              </a:spcBef>
            </a:pPr>
            <a:r>
              <a:rPr lang="en-US" altLang="zh-CN" sz="1400" b="1">
                <a:solidFill>
                  <a:schemeClr val="dk1"/>
                </a:solidFill>
                <a:latin typeface="Arial"/>
                <a:ea typeface="Arial"/>
                <a:cs typeface="Arial"/>
                <a:sym typeface="Arial"/>
              </a:rPr>
              <a:t>Discovery </a:t>
            </a:r>
            <a:r>
              <a:rPr lang="en-US" altLang="zh-CN" sz="1400" b="1">
                <a:solidFill>
                  <a:schemeClr val="dk1"/>
                </a:solidFill>
              </a:rPr>
              <a:t>(10625)</a:t>
            </a:r>
            <a:r>
              <a:rPr lang="en-US" altLang="zh-CN" sz="1400">
                <a:solidFill>
                  <a:schemeClr val="dk1"/>
                </a:solidFill>
                <a:latin typeface="Arial"/>
                <a:ea typeface="Arial"/>
                <a:cs typeface="Arial"/>
                <a:sym typeface="Arial"/>
              </a:rPr>
              <a:t>: Pre-trial procedure in common law countries for obtaining evidence</a:t>
            </a:r>
            <a:endParaRPr sz="2400"/>
          </a:p>
          <a:p>
            <a:pPr>
              <a:lnSpc>
                <a:spcPct val="115000"/>
              </a:lnSpc>
              <a:spcBef>
                <a:spcPts val="800"/>
              </a:spcBef>
            </a:pPr>
            <a:r>
              <a:rPr lang="en-US" altLang="zh-CN" sz="1400" b="1">
                <a:solidFill>
                  <a:schemeClr val="dk1"/>
                </a:solidFill>
                <a:latin typeface="Arial"/>
                <a:ea typeface="Arial"/>
                <a:cs typeface="Arial"/>
                <a:sym typeface="Arial"/>
              </a:rPr>
              <a:t>Motion </a:t>
            </a:r>
            <a:r>
              <a:rPr lang="en-US" altLang="zh-CN" sz="1400" b="1">
                <a:solidFill>
                  <a:schemeClr val="dk1"/>
                </a:solidFill>
              </a:rPr>
              <a:t>(10626)</a:t>
            </a:r>
            <a:r>
              <a:rPr lang="en-US" altLang="zh-CN" sz="1400">
                <a:solidFill>
                  <a:schemeClr val="dk1"/>
                </a:solidFill>
                <a:latin typeface="Arial"/>
                <a:ea typeface="Arial"/>
                <a:cs typeface="Arial"/>
                <a:sym typeface="Arial"/>
              </a:rPr>
              <a:t>: In US law, a procedural device to bring a limited, contested issue before a court for decision</a:t>
            </a:r>
            <a:endParaRPr sz="1400">
              <a:solidFill>
                <a:schemeClr val="dk1"/>
              </a:solidFill>
              <a:latin typeface="Arial"/>
              <a:ea typeface="Arial"/>
              <a:cs typeface="Arial"/>
              <a:sym typeface="Arial"/>
            </a:endParaRPr>
          </a:p>
          <a:p>
            <a:pPr>
              <a:lnSpc>
                <a:spcPct val="115000"/>
              </a:lnSpc>
              <a:spcBef>
                <a:spcPts val="800"/>
              </a:spcBef>
              <a:buClr>
                <a:schemeClr val="dk1"/>
              </a:buClr>
              <a:buSzPts val="1100"/>
            </a:pPr>
            <a:r>
              <a:rPr lang="en-US" altLang="zh-CN" sz="1400" b="1">
                <a:solidFill>
                  <a:schemeClr val="dk1"/>
                </a:solidFill>
                <a:latin typeface="Arial"/>
                <a:ea typeface="Arial"/>
                <a:cs typeface="Arial"/>
                <a:sym typeface="Arial"/>
              </a:rPr>
              <a:t>Trial </a:t>
            </a:r>
            <a:r>
              <a:rPr lang="en-US" altLang="zh-CN" sz="1400" b="1">
                <a:solidFill>
                  <a:schemeClr val="dk1"/>
                </a:solidFill>
              </a:rPr>
              <a:t>(10630)</a:t>
            </a:r>
            <a:r>
              <a:rPr lang="en-US" altLang="zh-CN" sz="1400">
                <a:solidFill>
                  <a:schemeClr val="dk1"/>
                </a:solidFill>
                <a:latin typeface="Arial"/>
                <a:ea typeface="Arial"/>
                <a:cs typeface="Arial"/>
                <a:sym typeface="Arial"/>
              </a:rPr>
              <a:t>: Coming together of parties to a dispute, to present information in a tribunal</a:t>
            </a:r>
            <a:endParaRPr sz="2400"/>
          </a:p>
          <a:p>
            <a:pPr>
              <a:lnSpc>
                <a:spcPct val="115000"/>
              </a:lnSpc>
              <a:spcBef>
                <a:spcPts val="800"/>
              </a:spcBef>
            </a:pPr>
            <a:r>
              <a:rPr lang="en-US" altLang="zh-CN" sz="1400" b="1">
                <a:solidFill>
                  <a:schemeClr val="dk1"/>
                </a:solidFill>
                <a:latin typeface="Arial"/>
                <a:ea typeface="Arial"/>
                <a:cs typeface="Arial"/>
                <a:sym typeface="Arial"/>
              </a:rPr>
              <a:t>Judgement </a:t>
            </a:r>
            <a:r>
              <a:rPr lang="en-US" altLang="zh-CN" sz="1400" b="1">
                <a:solidFill>
                  <a:schemeClr val="dk1"/>
                </a:solidFill>
              </a:rPr>
              <a:t>(10631)</a:t>
            </a:r>
            <a:r>
              <a:rPr lang="en-US" altLang="zh-CN" sz="1400">
                <a:solidFill>
                  <a:schemeClr val="dk1"/>
                </a:solidFill>
                <a:latin typeface="Arial"/>
                <a:ea typeface="Arial"/>
                <a:cs typeface="Arial"/>
                <a:sym typeface="Arial"/>
              </a:rPr>
              <a:t>: The formal decision made by a court following a lawsuit</a:t>
            </a:r>
            <a:endParaRPr sz="2400"/>
          </a:p>
          <a:p>
            <a:pPr>
              <a:lnSpc>
                <a:spcPct val="115000"/>
              </a:lnSpc>
              <a:spcBef>
                <a:spcPts val="800"/>
              </a:spcBef>
            </a:pPr>
            <a:r>
              <a:rPr lang="en-US" altLang="zh-CN" sz="1400" b="1">
                <a:solidFill>
                  <a:schemeClr val="dk1"/>
                </a:solidFill>
                <a:latin typeface="Arial"/>
                <a:ea typeface="Arial"/>
                <a:cs typeface="Arial"/>
                <a:sym typeface="Arial"/>
              </a:rPr>
              <a:t>Appeal </a:t>
            </a:r>
            <a:r>
              <a:rPr lang="en-US" altLang="zh-CN" sz="1400" b="1">
                <a:solidFill>
                  <a:schemeClr val="dk1"/>
                </a:solidFill>
              </a:rPr>
              <a:t>(10632)</a:t>
            </a:r>
            <a:r>
              <a:rPr lang="en-US" altLang="zh-CN" sz="1400">
                <a:solidFill>
                  <a:schemeClr val="dk1"/>
                </a:solidFill>
                <a:latin typeface="Arial"/>
                <a:ea typeface="Arial"/>
                <a:cs typeface="Arial"/>
                <a:sym typeface="Arial"/>
              </a:rPr>
              <a:t>: Resort to a superior court to review the decision of an inferior court or administrative agency</a:t>
            </a:r>
            <a:endParaRPr sz="2400"/>
          </a:p>
          <a:p>
            <a:pPr>
              <a:lnSpc>
                <a:spcPct val="115000"/>
              </a:lnSpc>
              <a:spcBef>
                <a:spcPts val="800"/>
              </a:spcBef>
            </a:pPr>
            <a:r>
              <a:rPr lang="en-US" altLang="zh-CN" sz="1400" b="1">
                <a:solidFill>
                  <a:schemeClr val="dk1"/>
                </a:solidFill>
                <a:latin typeface="Arial"/>
                <a:ea typeface="Arial"/>
                <a:cs typeface="Arial"/>
                <a:sym typeface="Arial"/>
              </a:rPr>
              <a:t>Mediation </a:t>
            </a:r>
            <a:r>
              <a:rPr lang="en-US" altLang="zh-CN" sz="1400" b="1">
                <a:solidFill>
                  <a:schemeClr val="dk1"/>
                </a:solidFill>
              </a:rPr>
              <a:t>(10628)</a:t>
            </a:r>
            <a:r>
              <a:rPr lang="en-US" altLang="zh-CN" sz="1400">
                <a:solidFill>
                  <a:schemeClr val="dk1"/>
                </a:solidFill>
                <a:latin typeface="Arial"/>
                <a:ea typeface="Arial"/>
                <a:cs typeface="Arial"/>
                <a:sym typeface="Arial"/>
              </a:rPr>
              <a:t>: Dispute resolution with assistance of an impartial third party moderator through the use of communication and negotiation techniques</a:t>
            </a:r>
            <a:endParaRPr sz="2400"/>
          </a:p>
          <a:p>
            <a:pPr>
              <a:lnSpc>
                <a:spcPct val="115000"/>
              </a:lnSpc>
              <a:spcBef>
                <a:spcPts val="800"/>
              </a:spcBef>
            </a:pPr>
            <a:r>
              <a:rPr lang="en-US" altLang="zh-CN" sz="1400" b="1">
                <a:solidFill>
                  <a:schemeClr val="dk1"/>
                </a:solidFill>
                <a:latin typeface="Arial"/>
                <a:ea typeface="Arial"/>
                <a:cs typeface="Arial"/>
                <a:sym typeface="Arial"/>
              </a:rPr>
              <a:t>Settlement </a:t>
            </a:r>
            <a:r>
              <a:rPr lang="en-US" altLang="zh-CN" sz="1400" b="1">
                <a:solidFill>
                  <a:schemeClr val="dk1"/>
                </a:solidFill>
              </a:rPr>
              <a:t>(10629)</a:t>
            </a:r>
            <a:r>
              <a:rPr lang="en-US" altLang="zh-CN" sz="1400">
                <a:solidFill>
                  <a:schemeClr val="dk1"/>
                </a:solidFill>
                <a:latin typeface="Arial"/>
                <a:ea typeface="Arial"/>
                <a:cs typeface="Arial"/>
                <a:sym typeface="Arial"/>
              </a:rPr>
              <a:t>: The dispute is resolved through a payment of money</a:t>
            </a:r>
            <a:endParaRPr sz="2400"/>
          </a:p>
          <a:p>
            <a:pPr>
              <a:lnSpc>
                <a:spcPct val="115000"/>
              </a:lnSpc>
              <a:spcBef>
                <a:spcPts val="800"/>
              </a:spcBef>
            </a:pPr>
            <a:endParaRPr sz="1400">
              <a:solidFill>
                <a:schemeClr val="dk1"/>
              </a:solidFill>
              <a:latin typeface="Arial"/>
              <a:ea typeface="Arial"/>
              <a:cs typeface="Arial"/>
              <a:sym typeface="Arial"/>
            </a:endParaRPr>
          </a:p>
        </p:txBody>
      </p:sp>
      <p:pic>
        <p:nvPicPr>
          <p:cNvPr id="140" name="Google Shape;140;p31"/>
          <p:cNvPicPr preferRelativeResize="0"/>
          <p:nvPr/>
        </p:nvPicPr>
        <p:blipFill rotWithShape="1">
          <a:blip r:embed="rId3">
            <a:alphaModFix/>
          </a:blip>
          <a:srcRect/>
          <a:stretch/>
        </p:blipFill>
        <p:spPr>
          <a:xfrm>
            <a:off x="1" y="4031282"/>
            <a:ext cx="12191999" cy="2431857"/>
          </a:xfrm>
          <a:prstGeom prst="rect">
            <a:avLst/>
          </a:prstGeom>
          <a:noFill/>
          <a:ln>
            <a:noFill/>
          </a:ln>
        </p:spPr>
      </p:pic>
    </p:spTree>
    <p:extLst>
      <p:ext uri="{BB962C8B-B14F-4D97-AF65-F5344CB8AC3E}">
        <p14:creationId xmlns:p14="http://schemas.microsoft.com/office/powerpoint/2010/main" val="230978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a:spLocks noGrp="1"/>
          </p:cNvSpPr>
          <p:nvPr>
            <p:ph type="ctrTitle"/>
          </p:nvPr>
        </p:nvSpPr>
        <p:spPr>
          <a:xfrm>
            <a:off x="415611" y="992767"/>
            <a:ext cx="11360800" cy="27368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5200"/>
            </a:pPr>
            <a:r>
              <a:rPr lang="en-US" altLang="zh-CN" sz="5867"/>
              <a:t>Natural Disaster and Rescue</a:t>
            </a:r>
            <a:endParaRPr sz="5867"/>
          </a:p>
        </p:txBody>
      </p:sp>
    </p:spTree>
    <p:extLst>
      <p:ext uri="{BB962C8B-B14F-4D97-AF65-F5344CB8AC3E}">
        <p14:creationId xmlns:p14="http://schemas.microsoft.com/office/powerpoint/2010/main" val="8308560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3"/>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Overview</a:t>
            </a:r>
            <a:endParaRPr/>
          </a:p>
        </p:txBody>
      </p:sp>
      <p:pic>
        <p:nvPicPr>
          <p:cNvPr id="151" name="Google Shape;151;p33"/>
          <p:cNvPicPr preferRelativeResize="0"/>
          <p:nvPr/>
        </p:nvPicPr>
        <p:blipFill rotWithShape="1">
          <a:blip r:embed="rId3">
            <a:alphaModFix/>
          </a:blip>
          <a:srcRect t="74033" r="70490"/>
          <a:stretch/>
        </p:blipFill>
        <p:spPr>
          <a:xfrm>
            <a:off x="642900" y="5128701"/>
            <a:ext cx="3218432" cy="1322900"/>
          </a:xfrm>
          <a:prstGeom prst="rect">
            <a:avLst/>
          </a:prstGeom>
          <a:noFill/>
          <a:ln>
            <a:noFill/>
          </a:ln>
        </p:spPr>
      </p:pic>
      <p:pic>
        <p:nvPicPr>
          <p:cNvPr id="152" name="Google Shape;152;p33"/>
          <p:cNvPicPr preferRelativeResize="0"/>
          <p:nvPr/>
        </p:nvPicPr>
        <p:blipFill>
          <a:blip r:embed="rId4">
            <a:alphaModFix/>
          </a:blip>
          <a:stretch>
            <a:fillRect/>
          </a:stretch>
        </p:blipFill>
        <p:spPr>
          <a:xfrm>
            <a:off x="3602833" y="1457067"/>
            <a:ext cx="4986332" cy="3408800"/>
          </a:xfrm>
          <a:prstGeom prst="rect">
            <a:avLst/>
          </a:prstGeom>
          <a:noFill/>
          <a:ln>
            <a:noFill/>
          </a:ln>
        </p:spPr>
      </p:pic>
    </p:spTree>
    <p:extLst>
      <p:ext uri="{BB962C8B-B14F-4D97-AF65-F5344CB8AC3E}">
        <p14:creationId xmlns:p14="http://schemas.microsoft.com/office/powerpoint/2010/main" val="15927428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Natural disaster</a:t>
            </a:r>
            <a:endParaRPr/>
          </a:p>
        </p:txBody>
      </p:sp>
      <p:sp>
        <p:nvSpPr>
          <p:cNvPr id="158" name="Google Shape;158;p34"/>
          <p:cNvSpPr txBox="1"/>
          <p:nvPr/>
        </p:nvSpPr>
        <p:spPr>
          <a:xfrm>
            <a:off x="415600" y="1356967"/>
            <a:ext cx="5464000" cy="4236184"/>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US" altLang="zh-CN" sz="1333" b="1">
                <a:solidFill>
                  <a:schemeClr val="dk1"/>
                </a:solidFill>
              </a:rPr>
              <a:t>Tornado (10638)</a:t>
            </a:r>
            <a:r>
              <a:rPr lang="en-US" altLang="zh-CN" sz="1333">
                <a:solidFill>
                  <a:schemeClr val="dk1"/>
                </a:solidFill>
              </a:rPr>
              <a:t>: violently rotating column of air that is in contact with both the earth's surface and a cumulonimbus cloud in the air</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Flood (10640)</a:t>
            </a:r>
            <a:r>
              <a:rPr lang="en-US" altLang="zh-CN" sz="1333">
                <a:solidFill>
                  <a:schemeClr val="dk1"/>
                </a:solidFill>
              </a:rPr>
              <a:t>: overflow of water that submerges land</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Wildfire (10641)</a:t>
            </a:r>
            <a:r>
              <a:rPr lang="en-US" altLang="zh-CN" sz="1333">
                <a:solidFill>
                  <a:schemeClr val="dk1"/>
                </a:solidFill>
              </a:rPr>
              <a:t>: uncontrolled fire in an area of combustible vegetation that occurs in the countryside or a wilderness area</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Earthquake (10657)</a:t>
            </a:r>
            <a:r>
              <a:rPr lang="en-US" altLang="zh-CN" sz="1333">
                <a:solidFill>
                  <a:schemeClr val="dk1"/>
                </a:solidFill>
              </a:rPr>
              <a:t>: result of a sudden release of energy in the Earth's crust that creates seismic waves</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Tsunami (10642)</a:t>
            </a:r>
            <a:r>
              <a:rPr lang="en-US" altLang="zh-CN" sz="1333">
                <a:solidFill>
                  <a:schemeClr val="dk1"/>
                </a:solidFill>
              </a:rPr>
              <a:t>: series of water waves caused by the displacement of a large volume of a body of water</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Thunderstorm (10643)</a:t>
            </a:r>
            <a:r>
              <a:rPr lang="en-US" altLang="zh-CN" sz="1333">
                <a:solidFill>
                  <a:schemeClr val="dk1"/>
                </a:solidFill>
              </a:rPr>
              <a:t>: type of weather</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Trap (10639)</a:t>
            </a:r>
            <a:r>
              <a:rPr lang="en-US" altLang="zh-CN" sz="1333">
                <a:solidFill>
                  <a:schemeClr val="dk1"/>
                </a:solidFill>
              </a:rPr>
              <a:t>: victims are trapped in the disaster site</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Injury (10644)</a:t>
            </a:r>
            <a:r>
              <a:rPr lang="en-US" altLang="zh-CN" sz="1333">
                <a:solidFill>
                  <a:schemeClr val="dk1"/>
                </a:solidFill>
              </a:rPr>
              <a:t>: physiological wound caused by an external source</a:t>
            </a:r>
            <a:endParaRPr sz="1333">
              <a:solidFill>
                <a:schemeClr val="dk1"/>
              </a:solidFill>
            </a:endParaRPr>
          </a:p>
          <a:p>
            <a:pPr>
              <a:lnSpc>
                <a:spcPct val="115000"/>
              </a:lnSpc>
              <a:spcBef>
                <a:spcPts val="800"/>
              </a:spcBef>
              <a:buClr>
                <a:schemeClr val="dk1"/>
              </a:buClr>
              <a:buSzPts val="1100"/>
            </a:pPr>
            <a:r>
              <a:rPr lang="en-US" altLang="zh-CN" sz="1333" b="1">
                <a:solidFill>
                  <a:schemeClr val="dk1"/>
                </a:solidFill>
              </a:rPr>
              <a:t>Death (10645)</a:t>
            </a:r>
            <a:r>
              <a:rPr lang="en-US" altLang="zh-CN" sz="1333">
                <a:solidFill>
                  <a:schemeClr val="dk1"/>
                </a:solidFill>
              </a:rPr>
              <a:t>: permanent cessation of vital functions</a:t>
            </a:r>
            <a:endParaRPr sz="1333">
              <a:solidFill>
                <a:schemeClr val="dk1"/>
              </a:solidFill>
            </a:endParaRPr>
          </a:p>
        </p:txBody>
      </p:sp>
      <p:pic>
        <p:nvPicPr>
          <p:cNvPr id="159" name="Google Shape;159;p34"/>
          <p:cNvPicPr preferRelativeResize="0"/>
          <p:nvPr/>
        </p:nvPicPr>
        <p:blipFill>
          <a:blip r:embed="rId3">
            <a:alphaModFix/>
          </a:blip>
          <a:stretch>
            <a:fillRect/>
          </a:stretch>
        </p:blipFill>
        <p:spPr>
          <a:xfrm>
            <a:off x="6164367" y="1153401"/>
            <a:ext cx="5556167" cy="4361433"/>
          </a:xfrm>
          <a:prstGeom prst="rect">
            <a:avLst/>
          </a:prstGeom>
          <a:noFill/>
          <a:ln>
            <a:noFill/>
          </a:ln>
        </p:spPr>
      </p:pic>
    </p:spTree>
    <p:extLst>
      <p:ext uri="{BB962C8B-B14F-4D97-AF65-F5344CB8AC3E}">
        <p14:creationId xmlns:p14="http://schemas.microsoft.com/office/powerpoint/2010/main" val="21061597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5"/>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zh-CN"/>
              <a:t>Rescue</a:t>
            </a:r>
            <a:endParaRPr/>
          </a:p>
        </p:txBody>
      </p:sp>
      <p:sp>
        <p:nvSpPr>
          <p:cNvPr id="165" name="Google Shape;165;p35"/>
          <p:cNvSpPr txBox="1"/>
          <p:nvPr/>
        </p:nvSpPr>
        <p:spPr>
          <a:xfrm>
            <a:off x="415600" y="1356967"/>
            <a:ext cx="10602800" cy="4080116"/>
          </a:xfrm>
          <a:prstGeom prst="rect">
            <a:avLst/>
          </a:prstGeom>
          <a:noFill/>
          <a:ln>
            <a:noFill/>
          </a:ln>
        </p:spPr>
        <p:txBody>
          <a:bodyPr spcFirstLastPara="1" wrap="square" lIns="121900" tIns="121900" rIns="121900" bIns="121900" anchor="t" anchorCtr="0">
            <a:spAutoFit/>
          </a:bodyPr>
          <a:lstStyle/>
          <a:p>
            <a:pPr>
              <a:lnSpc>
                <a:spcPct val="115000"/>
              </a:lnSpc>
              <a:spcBef>
                <a:spcPts val="800"/>
              </a:spcBef>
              <a:buClr>
                <a:schemeClr val="dk1"/>
              </a:buClr>
              <a:buSzPts val="1100"/>
            </a:pPr>
            <a:r>
              <a:rPr lang="en-US" altLang="zh-CN" sz="1400" b="1">
                <a:solidFill>
                  <a:schemeClr val="dk1"/>
                </a:solidFill>
              </a:rPr>
              <a:t>Announcement (10647): </a:t>
            </a:r>
            <a:r>
              <a:rPr lang="en-US" altLang="zh-CN" sz="1400">
                <a:solidFill>
                  <a:schemeClr val="dk1"/>
                </a:solidFill>
              </a:rPr>
              <a:t>government announces the disaster to public</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Command (10648): </a:t>
            </a:r>
            <a:r>
              <a:rPr lang="en-US" altLang="zh-CN" sz="1400">
                <a:solidFill>
                  <a:schemeClr val="dk1"/>
                </a:solidFill>
              </a:rPr>
              <a:t>government commands rescuers to carry out rescue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Communication (10649):</a:t>
            </a:r>
            <a:r>
              <a:rPr lang="zh-CN" altLang="en-US" sz="1400">
                <a:solidFill>
                  <a:schemeClr val="dk1"/>
                </a:solidFill>
              </a:rPr>
              <a:t> </a:t>
            </a:r>
            <a:r>
              <a:rPr lang="en-US" altLang="zh-CN" sz="1400">
                <a:solidFill>
                  <a:schemeClr val="dk1"/>
                </a:solidFill>
              </a:rPr>
              <a:t>rescuers communicate with trapped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Emergency_evacuation (10650): </a:t>
            </a:r>
            <a:r>
              <a:rPr lang="en-US" altLang="zh-CN" sz="1400">
                <a:solidFill>
                  <a:schemeClr val="dk1"/>
                </a:solidFill>
              </a:rPr>
              <a:t>rescuers evacuate trapped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Collaboration (10651): </a:t>
            </a:r>
            <a:r>
              <a:rPr lang="en-US" altLang="zh-CN" sz="1400">
                <a:solidFill>
                  <a:schemeClr val="dk1"/>
                </a:solidFill>
              </a:rPr>
              <a:t>different parties of rescuers collaborate</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Transport (10652): </a:t>
            </a:r>
            <a:r>
              <a:rPr lang="en-US" altLang="zh-CN" sz="1400">
                <a:solidFill>
                  <a:schemeClr val="dk1"/>
                </a:solidFill>
              </a:rPr>
              <a:t>rescuers transport victims to medical sites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Treatment (10653):</a:t>
            </a:r>
            <a:r>
              <a:rPr lang="zh-CN" altLang="en-US" sz="1400">
                <a:solidFill>
                  <a:schemeClr val="dk1"/>
                </a:solidFill>
              </a:rPr>
              <a:t> </a:t>
            </a:r>
            <a:r>
              <a:rPr lang="en-US" altLang="zh-CN" sz="1400">
                <a:solidFill>
                  <a:schemeClr val="dk1"/>
                </a:solidFill>
              </a:rPr>
              <a:t>medical treatment of the victims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Recover (10655): </a:t>
            </a:r>
            <a:r>
              <a:rPr lang="en-US" altLang="zh-CN" sz="1400">
                <a:solidFill>
                  <a:schemeClr val="dk1"/>
                </a:solidFill>
              </a:rPr>
              <a:t>victims recover from injuries</a:t>
            </a:r>
            <a:endParaRPr sz="1400">
              <a:solidFill>
                <a:schemeClr val="dk1"/>
              </a:solidFill>
            </a:endParaRPr>
          </a:p>
          <a:p>
            <a:pPr>
              <a:lnSpc>
                <a:spcPct val="115000"/>
              </a:lnSpc>
              <a:spcBef>
                <a:spcPts val="800"/>
              </a:spcBef>
              <a:buClr>
                <a:schemeClr val="dk1"/>
              </a:buClr>
              <a:buSzPts val="1100"/>
            </a:pPr>
            <a:r>
              <a:rPr lang="en-US" altLang="zh-CN" sz="1400" b="1">
                <a:solidFill>
                  <a:schemeClr val="dk1"/>
                </a:solidFill>
              </a:rPr>
              <a:t>Death (10656): </a:t>
            </a:r>
            <a:r>
              <a:rPr lang="en-US" altLang="zh-CN" sz="1400">
                <a:solidFill>
                  <a:schemeClr val="dk1"/>
                </a:solidFill>
              </a:rPr>
              <a:t>permanent cessation of vital functions</a:t>
            </a:r>
            <a:endParaRPr sz="1400">
              <a:solidFill>
                <a:schemeClr val="dk1"/>
              </a:solidFill>
            </a:endParaRPr>
          </a:p>
          <a:p>
            <a:pPr>
              <a:lnSpc>
                <a:spcPct val="115000"/>
              </a:lnSpc>
              <a:spcBef>
                <a:spcPts val="800"/>
              </a:spcBef>
              <a:buClr>
                <a:srgbClr val="000000"/>
              </a:buClr>
              <a:buSzPts val="1050"/>
            </a:pPr>
            <a:br>
              <a:rPr lang="zh-CN" altLang="en-US" sz="1400">
                <a:solidFill>
                  <a:schemeClr val="dk1"/>
                </a:solidFill>
              </a:rPr>
            </a:br>
            <a:endParaRPr sz="1867">
              <a:solidFill>
                <a:srgbClr val="000000"/>
              </a:solidFill>
              <a:latin typeface="Arial"/>
              <a:ea typeface="Arial"/>
              <a:cs typeface="Arial"/>
              <a:sym typeface="Arial"/>
            </a:endParaRPr>
          </a:p>
        </p:txBody>
      </p:sp>
      <p:pic>
        <p:nvPicPr>
          <p:cNvPr id="166" name="Google Shape;166;p35"/>
          <p:cNvPicPr preferRelativeResize="0"/>
          <p:nvPr/>
        </p:nvPicPr>
        <p:blipFill rotWithShape="1">
          <a:blip r:embed="rId3">
            <a:alphaModFix/>
          </a:blip>
          <a:srcRect t="10671" b="12168"/>
          <a:stretch/>
        </p:blipFill>
        <p:spPr>
          <a:xfrm>
            <a:off x="1848667" y="4645367"/>
            <a:ext cx="9306399" cy="2030300"/>
          </a:xfrm>
          <a:prstGeom prst="rect">
            <a:avLst/>
          </a:prstGeom>
          <a:noFill/>
          <a:ln>
            <a:noFill/>
          </a:ln>
        </p:spPr>
      </p:pic>
    </p:spTree>
    <p:extLst>
      <p:ext uri="{BB962C8B-B14F-4D97-AF65-F5344CB8AC3E}">
        <p14:creationId xmlns:p14="http://schemas.microsoft.com/office/powerpoint/2010/main" val="3061912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6945</Words>
  <Application>Microsoft Macintosh PowerPoint</Application>
  <PresentationFormat>Widescreen</PresentationFormat>
  <Paragraphs>856</Paragraphs>
  <Slides>96</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Calibri Light</vt:lpstr>
      <vt:lpstr>Helvetica Neue</vt:lpstr>
      <vt:lpstr>Office Theme</vt:lpstr>
      <vt:lpstr>RESIN Schema Library HRF</vt:lpstr>
      <vt:lpstr>Scenarios </vt:lpstr>
      <vt:lpstr>Disease Outbreak Schema Quizlet 9</vt:lpstr>
      <vt:lpstr>Overview</vt:lpstr>
      <vt:lpstr>Contributory Factors</vt:lpstr>
      <vt:lpstr>Onset</vt:lpstr>
      <vt:lpstr>Outbreak</vt:lpstr>
      <vt:lpstr>Medical Response</vt:lpstr>
      <vt:lpstr>Research Response</vt:lpstr>
      <vt:lpstr>Authority Response</vt:lpstr>
      <vt:lpstr>Society Response</vt:lpstr>
      <vt:lpstr>Investigation</vt:lpstr>
      <vt:lpstr>Civil Justice</vt:lpstr>
      <vt:lpstr>RESIN IED Attack Schemas Quizlet 9</vt:lpstr>
      <vt:lpstr>General IED Schema Overview</vt:lpstr>
      <vt:lpstr>General IED: Contribution Factors &amp; Planning</vt:lpstr>
      <vt:lpstr>General IED: Execution</vt:lpstr>
      <vt:lpstr>General IED: Aftermath</vt:lpstr>
      <vt:lpstr>Backpack IED</vt:lpstr>
      <vt:lpstr>Backpack-IED Schema: Contributory Factors &amp; Planning</vt:lpstr>
      <vt:lpstr>Backpack-IED Schema:  Execution</vt:lpstr>
      <vt:lpstr>Backpack-IED: Reaction &amp; Aftermath</vt:lpstr>
      <vt:lpstr>Car IED</vt:lpstr>
      <vt:lpstr>Car IED: Contributing Factors &amp; Planning</vt:lpstr>
      <vt:lpstr>Car IED: Execution</vt:lpstr>
      <vt:lpstr>Car-IED: Aftermath</vt:lpstr>
      <vt:lpstr>General Attack Schema</vt:lpstr>
      <vt:lpstr>RESIN Terrorist Attacks Schema Quizlet 9</vt:lpstr>
      <vt:lpstr>Overview</vt:lpstr>
      <vt:lpstr>Motivation (10184)</vt:lpstr>
      <vt:lpstr>Preparation (10185)</vt:lpstr>
      <vt:lpstr>Fundraising (10186)</vt:lpstr>
      <vt:lpstr>Crime (10187)</vt:lpstr>
      <vt:lpstr>Society Response (10189)</vt:lpstr>
      <vt:lpstr>Counter Terrorism (10188)</vt:lpstr>
      <vt:lpstr>RESIN Kidnapping Schema</vt:lpstr>
      <vt:lpstr>PowerPoint Presentation</vt:lpstr>
      <vt:lpstr>Contributory factors (10219)</vt:lpstr>
      <vt:lpstr>Planning (10220)</vt:lpstr>
      <vt:lpstr>Scrutiny (10221)</vt:lpstr>
      <vt:lpstr>Committing crime (10222)</vt:lpstr>
      <vt:lpstr>Authority response (10223)</vt:lpstr>
      <vt:lpstr>Non-authority response (10224)</vt:lpstr>
      <vt:lpstr>Legality (10225)</vt:lpstr>
      <vt:lpstr>Business Change Schema Quizlet 9</vt:lpstr>
      <vt:lpstr>Overview</vt:lpstr>
      <vt:lpstr>Scandal</vt:lpstr>
      <vt:lpstr>Investigation</vt:lpstr>
      <vt:lpstr>Justice</vt:lpstr>
      <vt:lpstr>Corporate Criminal Inquiry</vt:lpstr>
      <vt:lpstr>Fundraising</vt:lpstr>
      <vt:lpstr>Bankruptcy</vt:lpstr>
      <vt:lpstr>Propose Acquisition/Merger</vt:lpstr>
      <vt:lpstr>Inquiry/Response Superclasses</vt:lpstr>
      <vt:lpstr>Antitrust Investigation</vt:lpstr>
      <vt:lpstr>Other Business Change Events</vt:lpstr>
      <vt:lpstr>RESIN Election Schema Quizlet 9</vt:lpstr>
      <vt:lpstr>Overview</vt:lpstr>
      <vt:lpstr>Nomination episode</vt:lpstr>
      <vt:lpstr>Campaign episode</vt:lpstr>
      <vt:lpstr>Vote episode</vt:lpstr>
      <vt:lpstr>Conclude episode</vt:lpstr>
      <vt:lpstr>RESIN Sports_Games Schema</vt:lpstr>
      <vt:lpstr>Overview</vt:lpstr>
      <vt:lpstr>Preparation</vt:lpstr>
      <vt:lpstr>Sports Event</vt:lpstr>
      <vt:lpstr>Social Response</vt:lpstr>
      <vt:lpstr>RESIN Terrorist Mass Shooting Schema Quizlet 9</vt:lpstr>
      <vt:lpstr>Overview</vt:lpstr>
      <vt:lpstr>Motive (10296)</vt:lpstr>
      <vt:lpstr>Planning (10297)</vt:lpstr>
      <vt:lpstr>Attack (10298)</vt:lpstr>
      <vt:lpstr>Medical Response (10299)</vt:lpstr>
      <vt:lpstr>Criminal Investigation (10300)</vt:lpstr>
      <vt:lpstr>RESIN Civil Unrest Schema</vt:lpstr>
      <vt:lpstr>Overview</vt:lpstr>
      <vt:lpstr>Trigger (10544)</vt:lpstr>
      <vt:lpstr>Peaceful Protest (10545)</vt:lpstr>
      <vt:lpstr>Riot (10530)</vt:lpstr>
      <vt:lpstr>Justice (10546)</vt:lpstr>
      <vt:lpstr>Response (10547)</vt:lpstr>
      <vt:lpstr>RESIN International Conflict Schema</vt:lpstr>
      <vt:lpstr>Overview</vt:lpstr>
      <vt:lpstr>Battle Episode (10286)</vt:lpstr>
      <vt:lpstr>Ceasefire Episode (10292)</vt:lpstr>
      <vt:lpstr>RESIN Disaster and Rescue Schema Quizlet 9</vt:lpstr>
      <vt:lpstr>Manmade Disaster and Rescue</vt:lpstr>
      <vt:lpstr>Overview</vt:lpstr>
      <vt:lpstr>Manmade disaster</vt:lpstr>
      <vt:lpstr>Rescue</vt:lpstr>
      <vt:lpstr>Investigation</vt:lpstr>
      <vt:lpstr>Civil Justice</vt:lpstr>
      <vt:lpstr>Natural Disaster and Rescue</vt:lpstr>
      <vt:lpstr>Overview</vt:lpstr>
      <vt:lpstr>Natural disaster</vt:lpstr>
      <vt:lpstr>Rescue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RESIN Epidemic Schema Quizlet 9</dc:title>
  <dc:creator>Li, Sha</dc:creator>
  <cp:lastModifiedBy>Li, Sha</cp:lastModifiedBy>
  <cp:revision>11</cp:revision>
  <dcterms:created xsi:type="dcterms:W3CDTF">2022-02-04T01:04:11Z</dcterms:created>
  <dcterms:modified xsi:type="dcterms:W3CDTF">2022-02-11T00:35:20Z</dcterms:modified>
</cp:coreProperties>
</file>